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74" r:id="rId2"/>
    <p:sldId id="272" r:id="rId3"/>
    <p:sldId id="262" r:id="rId4"/>
    <p:sldId id="273" r:id="rId5"/>
    <p:sldId id="281" r:id="rId6"/>
    <p:sldId id="275" r:id="rId7"/>
    <p:sldId id="276" r:id="rId8"/>
    <p:sldId id="277" r:id="rId9"/>
    <p:sldId id="264" r:id="rId10"/>
    <p:sldId id="280" r:id="rId11"/>
    <p:sldId id="278" r:id="rId12"/>
    <p:sldId id="263" r:id="rId13"/>
    <p:sldId id="282" r:id="rId14"/>
    <p:sldId id="283" r:id="rId15"/>
    <p:sldId id="279" r:id="rId16"/>
    <p:sldId id="28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990000"/>
    <a:srgbClr val="FF6600"/>
    <a:srgbClr val="000099"/>
    <a:srgbClr val="FFFFCC"/>
    <a:srgbClr val="FFCC66"/>
    <a:srgbClr val="CC99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660"/>
  </p:normalViewPr>
  <p:slideViewPr>
    <p:cSldViewPr>
      <p:cViewPr varScale="1">
        <p:scale>
          <a:sx n="49" d="100"/>
          <a:sy n="49" d="100"/>
        </p:scale>
        <p:origin x="-1301" y="-1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762DA8B1-13B4-4A50-8689-8C67A9370AA7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5106B039-4BCD-4C3F-BC92-FFE510FFC2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708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4C6A10-2998-45CB-93A7-99D52F5C4812}" type="slidenum">
              <a:rPr lang="ru-RU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/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D4AC50-8818-4ED4-AFA5-5348D8EB2939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1FF0D-D33B-4383-82CE-AF59FD8E48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6043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F75EC-5AA9-48EB-8DE7-19A3E9D58A65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D6DE9-7C84-4E96-8774-4FF837304B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107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40D10-30CB-4672-B988-0948731C3B7A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6EF01-BB16-48C5-ADBC-B731E2F356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290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3BE47C0-22A5-4CA8-BFDC-82FE2D361C17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9672055-7DF6-4AFD-94AA-8C0B3EE118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34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latin typeface="+mn-lt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/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/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/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5C08F-4E70-43FA-9F7C-C207D0B6027B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EE2F3-5BD5-463C-ADE7-AB709F6F82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0621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D52BB-C9BF-4B4E-8F71-C0CD2E0AC368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CBFF5-2464-4DE6-98A0-0AFDE8E41C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437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E1A6D-6432-45DD-92E1-2937C93D4422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1C4B6-85BD-42C8-B569-1D662B4994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373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564B895-2556-468A-9617-C82A606E6DF5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BD5E4E6-BE16-4844-84B8-E7D04CF1ED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693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B489C-8AC1-4DF2-AD86-7653F7A56FB6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1E9EE-E200-48C6-B308-F4A23CD7A6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823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17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Прямая соединительная линия 1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/>
          </a:p>
        </p:txBody>
      </p:sp>
      <p:sp>
        <p:nvSpPr>
          <p:cNvPr id="10" name="Прямая соединительная линия 2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ED352B1-D58F-4198-A31A-F2FB817834AC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28786DC-1C94-45EF-BCE8-EF21379C7B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6680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latin typeface="+mn-lt"/>
              <a:cs typeface="+mn-cs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/>
          </a:p>
        </p:txBody>
      </p:sp>
      <p:sp>
        <p:nvSpPr>
          <p:cNvPr id="7" name="Прямая соединительная линия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/>
          </a:p>
        </p:txBody>
      </p:sp>
      <p:sp>
        <p:nvSpPr>
          <p:cNvPr id="9" name="Прямая соединительная линия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23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C93A622-8D5C-4706-8A05-7F697812260A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75D323E-7629-479C-B263-9C16E9F0B3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441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3AC26C-2A02-4B72-A6A1-8AC56C865D14}" type="datetimeFigureOut">
              <a:rPr lang="ru-RU"/>
              <a:pPr>
                <a:defRPr/>
              </a:pPr>
              <a:t>01.02.2017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>
              <a:latin typeface="+mn-lt"/>
              <a:cs typeface="+mn-cs"/>
            </a:endParaRPr>
          </a:p>
        </p:txBody>
      </p:sp>
      <p:sp>
        <p:nvSpPr>
          <p:cNvPr id="1032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/>
          </a:p>
        </p:txBody>
      </p:sp>
      <p:sp>
        <p:nvSpPr>
          <p:cNvPr id="1034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5C13359-4E9D-450D-88E7-861FDFB1D6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695" r:id="rId4"/>
    <p:sldLayoutId id="2147483696" r:id="rId5"/>
    <p:sldLayoutId id="2147483703" r:id="rId6"/>
    <p:sldLayoutId id="2147483697" r:id="rId7"/>
    <p:sldLayoutId id="2147483704" r:id="rId8"/>
    <p:sldLayoutId id="2147483705" r:id="rId9"/>
    <p:sldLayoutId id="2147483698" r:id="rId10"/>
    <p:sldLayoutId id="21474836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75;&#1086;&#1088;&#1086;&#1076;%202017\Mauzer_Sax_-_&#1050;&#1086;&#1096;&#1083;&#1072;&#1088;&#1099;&#1084;_(&#1042;.&#1040;&#1093;&#1084;&#1077;&#1090;&#1096;&#1080;&#1085;_&#1082;&#1086;&#1077;,&#1072;&#1088;&#1072;&#1085;&#1078;.&#1040;&#1081;&#1085;&#1091;&#1088;_BoooRe).mp3" TargetMode="Externa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twitter.com/search?q=LearningApps.or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ъект 2"/>
          <p:cNvSpPr>
            <a:spLocks noGrp="1"/>
          </p:cNvSpPr>
          <p:nvPr>
            <p:ph sz="quarter" idx="1"/>
          </p:nvPr>
        </p:nvSpPr>
        <p:spPr>
          <a:xfrm>
            <a:off x="457200" y="5661025"/>
            <a:ext cx="7467600" cy="81280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tt-RU" sz="4400" b="1" smtClean="0">
                <a:solidFill>
                  <a:srgbClr val="002060"/>
                </a:solidFill>
              </a:rPr>
              <a:t>Исәнмесез! Хәерле көн!</a:t>
            </a:r>
            <a:endParaRPr lang="ru-RU" sz="4400" b="1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3" t="4066" r="10553" b="19324"/>
          <a:stretch>
            <a:fillRect/>
          </a:stretch>
        </p:blipFill>
        <p:spPr bwMode="auto">
          <a:xfrm>
            <a:off x="7235825" y="149225"/>
            <a:ext cx="1576388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 bwMode="auto">
          <a:xfrm>
            <a:off x="1325563" y="181686"/>
            <a:ext cx="7467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tt-RU" sz="4400" b="1" cap="none" dirty="0" smtClean="0">
                <a:solidFill>
                  <a:srgbClr val="990000"/>
                </a:solidFill>
                <a:latin typeface="Arial Black" pitchFamily="34" charset="0"/>
              </a:rPr>
              <a:t>ФИЗКУЛЬТМИНУТКА</a:t>
            </a:r>
            <a:endParaRPr lang="ru-RU" sz="4400" b="1" cap="none" dirty="0" smtClean="0">
              <a:solidFill>
                <a:srgbClr val="990000"/>
              </a:solidFill>
              <a:latin typeface="Arial Black" pitchFamily="34" charset="0"/>
            </a:endParaRPr>
          </a:p>
        </p:txBody>
      </p:sp>
      <p:pic>
        <p:nvPicPr>
          <p:cNvPr id="17412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7763" y="3429000"/>
            <a:ext cx="2490787" cy="3187700"/>
          </a:xfrm>
        </p:spPr>
      </p:pic>
      <p:sp>
        <p:nvSpPr>
          <p:cNvPr id="17413" name="TextBox 7"/>
          <p:cNvSpPr txBox="1">
            <a:spLocks noChangeArrowheads="1"/>
          </p:cNvSpPr>
          <p:nvPr/>
        </p:nvSpPr>
        <p:spPr bwMode="auto">
          <a:xfrm>
            <a:off x="539750" y="2060575"/>
            <a:ext cx="8424863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eaLnBrk="1" hangingPunct="1"/>
            <a:r>
              <a:rPr lang="ru-RU" sz="3200" b="0" dirty="0" err="1">
                <a:solidFill>
                  <a:srgbClr val="C00000"/>
                </a:solidFill>
                <a:latin typeface="Arial Black" pitchFamily="34" charset="0"/>
              </a:rPr>
              <a:t>Басабыз-утырабыз</a:t>
            </a:r>
            <a:r>
              <a:rPr lang="ru-RU" sz="3200" b="0" dirty="0">
                <a:solidFill>
                  <a:srgbClr val="C00000"/>
                </a:solidFill>
                <a:latin typeface="Arial Black" pitchFamily="34" charset="0"/>
              </a:rPr>
              <a:t>, </a:t>
            </a:r>
            <a:r>
              <a:rPr lang="ru-RU" sz="3200" b="0" dirty="0" err="1">
                <a:solidFill>
                  <a:srgbClr val="C00000"/>
                </a:solidFill>
                <a:latin typeface="Arial Black" pitchFamily="34" charset="0"/>
              </a:rPr>
              <a:t>басабыз</a:t>
            </a:r>
            <a:r>
              <a:rPr lang="ru-RU" sz="3200" b="0" dirty="0">
                <a:solidFill>
                  <a:srgbClr val="000066"/>
                </a:solidFill>
                <a:latin typeface="Arial Black" pitchFamily="34" charset="0"/>
              </a:rPr>
              <a:t>.</a:t>
            </a:r>
          </a:p>
          <a:p>
            <a:pPr eaLnBrk="1" hangingPunct="1"/>
            <a:r>
              <a:rPr lang="ru-RU" sz="3200" b="0" dirty="0">
                <a:solidFill>
                  <a:srgbClr val="C00000"/>
                </a:solidFill>
                <a:latin typeface="Arial Black" pitchFamily="34" charset="0"/>
              </a:rPr>
              <a:t>У</a:t>
            </a:r>
            <a:r>
              <a:rPr lang="tt-RU" sz="3200" dirty="0">
                <a:solidFill>
                  <a:srgbClr val="C00000"/>
                </a:solidFill>
                <a:latin typeface="Arial Black" pitchFamily="34" charset="0"/>
              </a:rPr>
              <a:t>ң</a:t>
            </a:r>
            <a:r>
              <a:rPr lang="tt-RU" sz="3200" b="0" dirty="0">
                <a:solidFill>
                  <a:srgbClr val="C00000"/>
                </a:solidFill>
                <a:latin typeface="Arial Black" pitchFamily="34" charset="0"/>
              </a:rPr>
              <a:t>га </a:t>
            </a:r>
            <a:r>
              <a:rPr lang="tt-RU" sz="3200" b="0" dirty="0">
                <a:solidFill>
                  <a:srgbClr val="000066"/>
                </a:solidFill>
                <a:latin typeface="Arial Black" pitchFamily="34" charset="0"/>
              </a:rPr>
              <a:t>карыйбыз -</a:t>
            </a:r>
            <a:r>
              <a:rPr lang="tt-RU" sz="3200" b="0" dirty="0">
                <a:solidFill>
                  <a:srgbClr val="C00000"/>
                </a:solidFill>
                <a:latin typeface="Arial Black" pitchFamily="34" charset="0"/>
              </a:rPr>
              <a:t> сулга </a:t>
            </a:r>
            <a:r>
              <a:rPr lang="tt-RU" sz="3200" b="0" dirty="0">
                <a:solidFill>
                  <a:srgbClr val="000066"/>
                </a:solidFill>
                <a:latin typeface="Arial Black" pitchFamily="34" charset="0"/>
              </a:rPr>
              <a:t>карыйбыз, у</a:t>
            </a:r>
            <a:r>
              <a:rPr lang="tt-RU" sz="3200" dirty="0">
                <a:solidFill>
                  <a:srgbClr val="000066"/>
                </a:solidFill>
                <a:latin typeface="Arial Black" pitchFamily="34" charset="0"/>
              </a:rPr>
              <a:t>ң</a:t>
            </a:r>
            <a:r>
              <a:rPr lang="tt-RU" sz="3200" b="0" dirty="0">
                <a:solidFill>
                  <a:srgbClr val="000066"/>
                </a:solidFill>
                <a:latin typeface="Arial Black" pitchFamily="34" charset="0"/>
              </a:rPr>
              <a:t>га карыйбыз - сулга карыйбыз</a:t>
            </a:r>
            <a:r>
              <a:rPr lang="ru-RU" sz="3200" b="0" dirty="0">
                <a:solidFill>
                  <a:srgbClr val="000066"/>
                </a:solidFill>
                <a:latin typeface="Arial Black" pitchFamily="34" charset="0"/>
              </a:rPr>
              <a:t>.</a:t>
            </a:r>
          </a:p>
          <a:p>
            <a:pPr eaLnBrk="1" hangingPunct="1"/>
            <a:r>
              <a:rPr lang="tt-RU" sz="3200" dirty="0">
                <a:solidFill>
                  <a:srgbClr val="C00000"/>
                </a:solidFill>
                <a:latin typeface="Arial Black" pitchFamily="34" charset="0"/>
              </a:rPr>
              <a:t>Ө</a:t>
            </a:r>
            <a:r>
              <a:rPr lang="tt-RU" sz="3200" b="0" dirty="0">
                <a:solidFill>
                  <a:srgbClr val="C00000"/>
                </a:solidFill>
                <a:latin typeface="Arial Black" pitchFamily="34" charset="0"/>
              </a:rPr>
              <a:t>ск</a:t>
            </a:r>
            <a:r>
              <a:rPr lang="tt-RU" sz="3200" dirty="0">
                <a:solidFill>
                  <a:srgbClr val="C00000"/>
                </a:solidFill>
                <a:latin typeface="Arial Black" pitchFamily="34" charset="0"/>
              </a:rPr>
              <a:t>ә</a:t>
            </a:r>
            <a:r>
              <a:rPr lang="tt-RU" sz="3200" b="0" dirty="0">
                <a:solidFill>
                  <a:srgbClr val="000066"/>
                </a:solidFill>
                <a:latin typeface="Arial Black" pitchFamily="34" charset="0"/>
              </a:rPr>
              <a:t> карыйбыз -  </a:t>
            </a:r>
            <a:r>
              <a:rPr lang="tt-RU" sz="3200" b="0" dirty="0">
                <a:solidFill>
                  <a:srgbClr val="C00000"/>
                </a:solidFill>
                <a:latin typeface="Arial Black" pitchFamily="34" charset="0"/>
              </a:rPr>
              <a:t>аска</a:t>
            </a:r>
            <a:r>
              <a:rPr lang="tt-RU" sz="3200" b="0" dirty="0">
                <a:solidFill>
                  <a:srgbClr val="000066"/>
                </a:solidFill>
                <a:latin typeface="Arial Black" pitchFamily="34" charset="0"/>
              </a:rPr>
              <a:t> карыйбыз, </a:t>
            </a:r>
            <a:r>
              <a:rPr lang="tt-RU" sz="3200" dirty="0">
                <a:solidFill>
                  <a:srgbClr val="000066"/>
                </a:solidFill>
                <a:latin typeface="Arial Black" pitchFamily="34" charset="0"/>
              </a:rPr>
              <a:t>ө</a:t>
            </a:r>
            <a:r>
              <a:rPr lang="tt-RU" sz="3200" b="0" dirty="0">
                <a:solidFill>
                  <a:srgbClr val="000066"/>
                </a:solidFill>
                <a:latin typeface="Arial Black" pitchFamily="34" charset="0"/>
              </a:rPr>
              <a:t>скә карыйбыз - аска карыйбыз.</a:t>
            </a:r>
          </a:p>
          <a:p>
            <a:pPr eaLnBrk="1" hangingPunct="1"/>
            <a:r>
              <a:rPr lang="tt-RU" sz="3200" dirty="0">
                <a:solidFill>
                  <a:srgbClr val="000066"/>
                </a:solidFill>
                <a:latin typeface="Arial Black" pitchFamily="34" charset="0"/>
              </a:rPr>
              <a:t>Җ</a:t>
            </a:r>
            <a:r>
              <a:rPr lang="tt-RU" sz="3200" b="0" dirty="0">
                <a:solidFill>
                  <a:srgbClr val="000066"/>
                </a:solidFill>
                <a:latin typeface="Arial Black" pitchFamily="34" charset="0"/>
              </a:rPr>
              <a:t>илк</a:t>
            </a:r>
            <a:r>
              <a:rPr lang="tt-RU" sz="3200" dirty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3200" b="0" dirty="0">
                <a:solidFill>
                  <a:srgbClr val="000066"/>
                </a:solidFill>
                <a:latin typeface="Arial Black" pitchFamily="34" charset="0"/>
              </a:rPr>
              <a:t>л</a:t>
            </a:r>
            <a:r>
              <a:rPr lang="tt-RU" sz="3200" dirty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3200" b="0" dirty="0">
                <a:solidFill>
                  <a:srgbClr val="000066"/>
                </a:solidFill>
                <a:latin typeface="Arial Black" pitchFamily="34" charset="0"/>
              </a:rPr>
              <a:t>рне </a:t>
            </a:r>
            <a:r>
              <a:rPr lang="tt-RU" sz="3200" dirty="0">
                <a:solidFill>
                  <a:srgbClr val="C00000"/>
                </a:solidFill>
                <a:latin typeface="Arial Black" pitchFamily="34" charset="0"/>
              </a:rPr>
              <a:t>күтәрәбез</a:t>
            </a:r>
            <a:r>
              <a:rPr lang="tt-RU" sz="3200" b="0" dirty="0">
                <a:solidFill>
                  <a:srgbClr val="C00000"/>
                </a:solidFill>
                <a:latin typeface="Arial Black" pitchFamily="34" charset="0"/>
              </a:rPr>
              <a:t> – т</a:t>
            </a:r>
            <a:r>
              <a:rPr lang="tt-RU" sz="3200" dirty="0">
                <a:solidFill>
                  <a:srgbClr val="C00000"/>
                </a:solidFill>
                <a:latin typeface="Arial Black" pitchFamily="34" charset="0"/>
              </a:rPr>
              <a:t>ө</a:t>
            </a:r>
            <a:r>
              <a:rPr lang="tt-RU" sz="3200" b="0" dirty="0">
                <a:solidFill>
                  <a:srgbClr val="C00000"/>
                </a:solidFill>
                <a:latin typeface="Arial Black" pitchFamily="34" charset="0"/>
              </a:rPr>
              <a:t>шер</a:t>
            </a:r>
            <a:r>
              <a:rPr lang="tt-RU" sz="3200" dirty="0">
                <a:solidFill>
                  <a:srgbClr val="C00000"/>
                </a:solidFill>
                <a:latin typeface="Arial Black" pitchFamily="34" charset="0"/>
              </a:rPr>
              <a:t>ә</a:t>
            </a:r>
            <a:r>
              <a:rPr lang="tt-RU" sz="3200" b="0" dirty="0">
                <a:solidFill>
                  <a:srgbClr val="C00000"/>
                </a:solidFill>
                <a:latin typeface="Arial Black" pitchFamily="34" charset="0"/>
              </a:rPr>
              <a:t>без</a:t>
            </a:r>
            <a:r>
              <a:rPr lang="tt-RU" sz="3200" b="0" dirty="0">
                <a:solidFill>
                  <a:srgbClr val="000066"/>
                </a:solidFill>
                <a:latin typeface="Arial Black" pitchFamily="34" charset="0"/>
              </a:rPr>
              <a:t>, к</a:t>
            </a:r>
            <a:r>
              <a:rPr lang="tt-RU" sz="3200" dirty="0">
                <a:solidFill>
                  <a:srgbClr val="000066"/>
                </a:solidFill>
                <a:latin typeface="Arial Black" pitchFamily="34" charset="0"/>
              </a:rPr>
              <a:t>ү</a:t>
            </a:r>
            <a:r>
              <a:rPr lang="tt-RU" sz="3200" b="0" dirty="0">
                <a:solidFill>
                  <a:srgbClr val="000066"/>
                </a:solidFill>
                <a:latin typeface="Arial Black" pitchFamily="34" charset="0"/>
              </a:rPr>
              <a:t>тәр</a:t>
            </a:r>
            <a:r>
              <a:rPr lang="tt-RU" sz="3200" dirty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3200" b="0" dirty="0">
                <a:solidFill>
                  <a:srgbClr val="000066"/>
                </a:solidFill>
                <a:latin typeface="Arial Black" pitchFamily="34" charset="0"/>
              </a:rPr>
              <a:t>без – т</a:t>
            </a:r>
            <a:r>
              <a:rPr lang="tt-RU" sz="3200" dirty="0">
                <a:solidFill>
                  <a:srgbClr val="000066"/>
                </a:solidFill>
                <a:latin typeface="Arial Black" pitchFamily="34" charset="0"/>
              </a:rPr>
              <a:t>ө</a:t>
            </a:r>
            <a:r>
              <a:rPr lang="tt-RU" sz="3200" b="0" dirty="0">
                <a:solidFill>
                  <a:srgbClr val="000066"/>
                </a:solidFill>
                <a:latin typeface="Arial Black" pitchFamily="34" charset="0"/>
              </a:rPr>
              <a:t>шер</a:t>
            </a:r>
            <a:r>
              <a:rPr lang="tt-RU" sz="3200" dirty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3200" b="0" dirty="0">
                <a:solidFill>
                  <a:srgbClr val="000066"/>
                </a:solidFill>
                <a:latin typeface="Arial Black" pitchFamily="34" charset="0"/>
              </a:rPr>
              <a:t>без.</a:t>
            </a:r>
          </a:p>
          <a:p>
            <a:pPr eaLnBrk="1" hangingPunct="1"/>
            <a:r>
              <a:rPr lang="tt-RU" sz="3200" b="0" dirty="0">
                <a:solidFill>
                  <a:srgbClr val="000066"/>
                </a:solidFill>
                <a:latin typeface="Arial Black" pitchFamily="34" charset="0"/>
              </a:rPr>
              <a:t>Урыннарга </a:t>
            </a:r>
            <a:r>
              <a:rPr lang="tt-RU" sz="3200" b="0" dirty="0">
                <a:solidFill>
                  <a:srgbClr val="C00000"/>
                </a:solidFill>
                <a:latin typeface="Arial Black" pitchFamily="34" charset="0"/>
              </a:rPr>
              <a:t>утырабыз.</a:t>
            </a:r>
          </a:p>
          <a:p>
            <a:pPr eaLnBrk="1" hangingPunct="1"/>
            <a:endParaRPr lang="tt-RU" sz="3200" b="0" dirty="0">
              <a:solidFill>
                <a:srgbClr val="000066"/>
              </a:solidFill>
              <a:latin typeface="Arial Black" pitchFamily="34" charset="0"/>
            </a:endParaRPr>
          </a:p>
          <a:p>
            <a:pPr eaLnBrk="1" hangingPunct="1"/>
            <a:endParaRPr lang="tt-RU" b="0" dirty="0">
              <a:solidFill>
                <a:srgbClr val="000066"/>
              </a:solidFill>
              <a:latin typeface="Arial Black" pitchFamily="34" charset="0"/>
            </a:endParaRPr>
          </a:p>
          <a:p>
            <a:pPr eaLnBrk="1" hangingPunct="1"/>
            <a:endParaRPr lang="tt-RU" b="0" dirty="0"/>
          </a:p>
        </p:txBody>
      </p:sp>
      <p:pic>
        <p:nvPicPr>
          <p:cNvPr id="2" name="Борыл эле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51720" y="6237312"/>
            <a:ext cx="424656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833813"/>
            <a:ext cx="2921000" cy="274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tt-RU" sz="4400" b="1" cap="none" smtClean="0">
                <a:solidFill>
                  <a:srgbClr val="990000"/>
                </a:solidFill>
                <a:latin typeface="Arial Black" pitchFamily="34" charset="0"/>
              </a:rPr>
              <a:t>ТӨРКЕМНӘРДӘ ЭШ</a:t>
            </a:r>
            <a:endParaRPr lang="ru-RU" sz="4400" b="1" cap="none" smtClean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3268663"/>
          </a:xfrm>
        </p:spPr>
        <p:txBody>
          <a:bodyPr>
            <a:normAutofit fontScale="77500" lnSpcReduction="20000"/>
          </a:bodyPr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t-RU" sz="3900" dirty="0" smtClean="0">
                <a:solidFill>
                  <a:srgbClr val="000066"/>
                </a:solidFill>
                <a:latin typeface="Arial Black" pitchFamily="34" charset="0"/>
              </a:rPr>
              <a:t>Алгоритм :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t-RU" sz="33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t-RU" sz="4200" dirty="0" smtClean="0">
                <a:solidFill>
                  <a:srgbClr val="000066"/>
                </a:solidFill>
                <a:latin typeface="Arial Black" pitchFamily="34" charset="0"/>
              </a:rPr>
              <a:t>1.Терминны билгел</a:t>
            </a:r>
            <a:r>
              <a:rPr lang="tt-RU" sz="4200" b="1" dirty="0" smtClean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4200" dirty="0" smtClean="0">
                <a:solidFill>
                  <a:srgbClr val="000066"/>
                </a:solidFill>
                <a:latin typeface="Arial Black" pitchFamily="34" charset="0"/>
              </a:rPr>
              <a:t>гез.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t-RU" sz="4200" dirty="0" smtClean="0">
                <a:solidFill>
                  <a:srgbClr val="000066"/>
                </a:solidFill>
                <a:latin typeface="Arial Black" pitchFamily="34" charset="0"/>
              </a:rPr>
              <a:t>2.Билгел</a:t>
            </a:r>
            <a:r>
              <a:rPr lang="tt-RU" sz="4200" b="1" dirty="0" smtClean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4200" dirty="0" smtClean="0">
                <a:solidFill>
                  <a:srgbClr val="000066"/>
                </a:solidFill>
                <a:latin typeface="Arial Black" pitchFamily="34" charset="0"/>
              </a:rPr>
              <a:t>м</a:t>
            </a:r>
            <a:r>
              <a:rPr lang="tt-RU" sz="4200" b="1" dirty="0" smtClean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4200" dirty="0" smtClean="0">
                <a:solidFill>
                  <a:srgbClr val="000066"/>
                </a:solidFill>
                <a:latin typeface="Arial Black" pitchFamily="34" charset="0"/>
              </a:rPr>
              <a:t>сен иск</a:t>
            </a:r>
            <a:r>
              <a:rPr lang="tt-RU" sz="4200" b="1" dirty="0" smtClean="0">
                <a:solidFill>
                  <a:srgbClr val="000066"/>
                </a:solidFill>
                <a:latin typeface="Arial Black" pitchFamily="34" charset="0"/>
              </a:rPr>
              <a:t>ә </a:t>
            </a:r>
            <a:r>
              <a:rPr lang="tt-RU" sz="4200" dirty="0" smtClean="0">
                <a:solidFill>
                  <a:srgbClr val="000066"/>
                </a:solidFill>
                <a:latin typeface="Arial Black" pitchFamily="34" charset="0"/>
              </a:rPr>
              <a:t>т</a:t>
            </a:r>
            <a:r>
              <a:rPr lang="tt-RU" sz="4200" b="1" dirty="0" smtClean="0">
                <a:solidFill>
                  <a:srgbClr val="000066"/>
                </a:solidFill>
                <a:latin typeface="Arial Black" pitchFamily="34" charset="0"/>
              </a:rPr>
              <a:t>ө</a:t>
            </a:r>
            <a:r>
              <a:rPr lang="tt-RU" sz="4200" dirty="0" smtClean="0">
                <a:solidFill>
                  <a:srgbClr val="000066"/>
                </a:solidFill>
                <a:latin typeface="Arial Black" pitchFamily="34" charset="0"/>
              </a:rPr>
              <a:t>шерегез.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tt-RU" sz="4200" dirty="0" smtClean="0">
                <a:solidFill>
                  <a:srgbClr val="000066"/>
                </a:solidFill>
                <a:latin typeface="Arial Black" pitchFamily="34" charset="0"/>
              </a:rPr>
              <a:t>3.Р</a:t>
            </a:r>
            <a:r>
              <a:rPr lang="tt-RU" sz="4200" b="1" dirty="0" smtClean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4200" dirty="0" smtClean="0">
                <a:solidFill>
                  <a:srgbClr val="000066"/>
                </a:solidFill>
                <a:latin typeface="Arial Black" pitchFamily="34" charset="0"/>
              </a:rPr>
              <a:t>сем буенча мисаллар китерегез.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t-RU" sz="4200" b="1" dirty="0" smtClean="0">
                <a:solidFill>
                  <a:srgbClr val="000066"/>
                </a:solidFill>
                <a:latin typeface="Arial Black" pitchFamily="34" charset="0"/>
              </a:rPr>
              <a:t>4.Җө</a:t>
            </a:r>
            <a:r>
              <a:rPr lang="tt-RU" sz="4200" dirty="0" smtClean="0">
                <a:solidFill>
                  <a:srgbClr val="000066"/>
                </a:solidFill>
                <a:latin typeface="Arial Black" pitchFamily="34" charset="0"/>
              </a:rPr>
              <a:t>мл</a:t>
            </a:r>
            <a:r>
              <a:rPr lang="tt-RU" sz="4200" b="1" dirty="0" smtClean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4200" dirty="0" smtClean="0">
                <a:solidFill>
                  <a:srgbClr val="000066"/>
                </a:solidFill>
                <a:latin typeface="Arial Black" pitchFamily="34" charset="0"/>
              </a:rPr>
              <a:t> т</a:t>
            </a:r>
            <a:r>
              <a:rPr lang="tt-RU" sz="4200" b="1" dirty="0" smtClean="0">
                <a:solidFill>
                  <a:srgbClr val="000066"/>
                </a:solidFill>
                <a:latin typeface="Arial Black" pitchFamily="34" charset="0"/>
              </a:rPr>
              <a:t>ө</a:t>
            </a:r>
            <a:r>
              <a:rPr lang="tt-RU" sz="4200" dirty="0" smtClean="0">
                <a:solidFill>
                  <a:srgbClr val="000066"/>
                </a:solidFill>
                <a:latin typeface="Arial Black" pitchFamily="34" charset="0"/>
              </a:rPr>
              <a:t>зеп языгыз.</a:t>
            </a: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4200" dirty="0" smtClean="0">
              <a:solidFill>
                <a:srgbClr val="000066"/>
              </a:solidFill>
              <a:latin typeface="Arial Black" pitchFamily="34" charset="0"/>
            </a:endParaRPr>
          </a:p>
        </p:txBody>
      </p:sp>
      <p:pic>
        <p:nvPicPr>
          <p:cNvPr id="2" name="10_saida_muhametzyanova_su_builap_myzuka.f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7584" y="580526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7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5875"/>
            <a:ext cx="3168650" cy="236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Заголовок 7"/>
          <p:cNvSpPr>
            <a:spLocks noGrp="1"/>
          </p:cNvSpPr>
          <p:nvPr>
            <p:ph type="ctrTitle"/>
          </p:nvPr>
        </p:nvSpPr>
        <p:spPr bwMode="auto">
          <a:xfrm>
            <a:off x="1476375" y="404813"/>
            <a:ext cx="6172200" cy="889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tt-RU" sz="4400" cap="none" smtClean="0">
                <a:solidFill>
                  <a:srgbClr val="990000"/>
                </a:solidFill>
                <a:latin typeface="Arial Black" pitchFamily="34" charset="0"/>
              </a:rPr>
              <a:t>ӨЙ ЭШЕ</a:t>
            </a:r>
            <a:endParaRPr lang="ru-RU" sz="4400" cap="none" smtClean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19460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50825" y="2205038"/>
            <a:ext cx="8642350" cy="4170362"/>
          </a:xfrm>
        </p:spPr>
        <p:txBody>
          <a:bodyPr/>
          <a:lstStyle/>
          <a:p>
            <a:pPr eaLnBrk="1" hangingPunct="1"/>
            <a:r>
              <a:rPr lang="tt-RU" sz="3200" smtClean="0">
                <a:solidFill>
                  <a:srgbClr val="990000"/>
                </a:solidFill>
                <a:latin typeface="Arial Black" pitchFamily="34" charset="0"/>
              </a:rPr>
              <a:t>Беренче дәрәҗә</a:t>
            </a:r>
            <a:r>
              <a:rPr lang="tt-RU" sz="3200" smtClean="0">
                <a:solidFill>
                  <a:srgbClr val="000066"/>
                </a:solidFill>
                <a:latin typeface="Arial Black" pitchFamily="34" charset="0"/>
              </a:rPr>
              <a:t> - 114 нче бит , 237 нче күнегү;</a:t>
            </a:r>
            <a:endParaRPr lang="ru-RU" sz="3200" smtClean="0">
              <a:solidFill>
                <a:srgbClr val="000066"/>
              </a:solidFill>
              <a:latin typeface="Arial Black" pitchFamily="34" charset="0"/>
            </a:endParaRPr>
          </a:p>
          <a:p>
            <a:pPr eaLnBrk="1" hangingPunct="1"/>
            <a:r>
              <a:rPr lang="tt-RU" sz="3200" smtClean="0">
                <a:solidFill>
                  <a:srgbClr val="990000"/>
                </a:solidFill>
                <a:latin typeface="Arial Black" pitchFamily="34" charset="0"/>
              </a:rPr>
              <a:t>Икенче дәрәҗә</a:t>
            </a:r>
            <a:r>
              <a:rPr lang="tt-RU" sz="3200" smtClean="0">
                <a:solidFill>
                  <a:srgbClr val="000066"/>
                </a:solidFill>
                <a:latin typeface="Arial Black" pitchFamily="34" charset="0"/>
              </a:rPr>
              <a:t>   - антонимнар кергән мәкальләр язып килергә;</a:t>
            </a:r>
            <a:endParaRPr lang="ru-RU" sz="3200" smtClean="0">
              <a:solidFill>
                <a:srgbClr val="000066"/>
              </a:solidFill>
              <a:latin typeface="Arial Black" pitchFamily="34" charset="0"/>
            </a:endParaRPr>
          </a:p>
          <a:p>
            <a:pPr eaLnBrk="1" hangingPunct="1"/>
            <a:r>
              <a:rPr lang="tt-RU" sz="3200" smtClean="0">
                <a:solidFill>
                  <a:srgbClr val="990000"/>
                </a:solidFill>
                <a:latin typeface="Arial Black" pitchFamily="34" charset="0"/>
              </a:rPr>
              <a:t>Өченче дәр</a:t>
            </a:r>
            <a:r>
              <a:rPr lang="tt-RU" sz="3200" b="0" smtClean="0">
                <a:solidFill>
                  <a:srgbClr val="990000"/>
                </a:solidFill>
                <a:latin typeface="Arial Black" pitchFamily="34" charset="0"/>
              </a:rPr>
              <a:t>ә</a:t>
            </a:r>
            <a:r>
              <a:rPr lang="tt-RU" sz="3200" smtClean="0">
                <a:solidFill>
                  <a:srgbClr val="990000"/>
                </a:solidFill>
                <a:latin typeface="Arial Black" pitchFamily="34" charset="0"/>
              </a:rPr>
              <a:t>җ</a:t>
            </a:r>
            <a:r>
              <a:rPr lang="tt-RU" sz="3200" b="0" smtClean="0">
                <a:solidFill>
                  <a:srgbClr val="990000"/>
                </a:solidFill>
                <a:latin typeface="Arial Black" pitchFamily="34" charset="0"/>
              </a:rPr>
              <a:t>ә</a:t>
            </a:r>
            <a:r>
              <a:rPr lang="tt-RU" sz="3200" smtClean="0">
                <a:solidFill>
                  <a:srgbClr val="000066"/>
                </a:solidFill>
                <a:latin typeface="Arial Black" pitchFamily="34" charset="0"/>
              </a:rPr>
              <a:t> - “Кышкы матурлык темасына кечкенә хикәя төзергә.</a:t>
            </a:r>
            <a:endParaRPr lang="ru-RU" sz="3200" smtClean="0">
              <a:solidFill>
                <a:srgbClr val="000066"/>
              </a:solidFill>
              <a:latin typeface="Arial Black" pitchFamily="34" charset="0"/>
            </a:endParaRPr>
          </a:p>
          <a:p>
            <a:pPr eaLnBrk="1" hangingPunct="1"/>
            <a:endParaRPr lang="ru-RU" sz="3200" smtClean="0">
              <a:solidFill>
                <a:srgbClr val="000066"/>
              </a:solidFill>
              <a:latin typeface="Arial Black" pitchFamily="34" charset="0"/>
            </a:endParaRPr>
          </a:p>
        </p:txBody>
      </p:sp>
      <p:pic>
        <p:nvPicPr>
          <p:cNvPr id="5" name="Mauzer_Sax_-_Кошларым_(В.Ахметшин_кое,аранж.Айнур_BoooRe)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3087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5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8675687" cy="12954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4400" dirty="0" smtClean="0">
                <a:solidFill>
                  <a:srgbClr val="990000"/>
                </a:solidFill>
                <a:latin typeface="Arial Black" pitchFamily="34" charset="0"/>
              </a:rPr>
              <a:t>ТЕСТ</a:t>
            </a:r>
            <a:r>
              <a:rPr lang="ru-RU" sz="4400" dirty="0" smtClean="0">
                <a:solidFill>
                  <a:srgbClr val="990000"/>
                </a:solidFill>
              </a:rPr>
              <a:t/>
            </a:r>
            <a:br>
              <a:rPr lang="ru-RU" sz="4400" dirty="0" smtClean="0">
                <a:solidFill>
                  <a:srgbClr val="990000"/>
                </a:solidFill>
              </a:rPr>
            </a:br>
            <a:endParaRPr lang="ru-RU" sz="4400" dirty="0">
              <a:solidFill>
                <a:srgbClr val="990000"/>
              </a:solidFill>
            </a:endParaRPr>
          </a:p>
        </p:txBody>
      </p:sp>
      <p:sp>
        <p:nvSpPr>
          <p:cNvPr id="20483" name="Объект 2"/>
          <p:cNvSpPr>
            <a:spLocks noGrp="1"/>
          </p:cNvSpPr>
          <p:nvPr>
            <p:ph sz="quarter" idx="1"/>
          </p:nvPr>
        </p:nvSpPr>
        <p:spPr>
          <a:xfrm>
            <a:off x="457200" y="1052513"/>
            <a:ext cx="7467600" cy="5421312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tt-RU" sz="2800" smtClean="0">
                <a:solidFill>
                  <a:srgbClr val="990000"/>
                </a:solidFill>
                <a:latin typeface="Arial Black" pitchFamily="34" charset="0"/>
              </a:rPr>
              <a:t>1.Телне</a:t>
            </a:r>
            <a:r>
              <a:rPr lang="tt-RU" sz="2800" b="1" smtClean="0">
                <a:solidFill>
                  <a:srgbClr val="990000"/>
                </a:solidFill>
                <a:latin typeface="Arial Black" pitchFamily="34" charset="0"/>
              </a:rPr>
              <a:t>ң</a:t>
            </a:r>
            <a:r>
              <a:rPr lang="tt-RU" sz="2800" smtClean="0">
                <a:solidFill>
                  <a:srgbClr val="990000"/>
                </a:solidFill>
                <a:latin typeface="Arial Black" pitchFamily="34" charset="0"/>
              </a:rPr>
              <a:t> с</a:t>
            </a:r>
            <a:r>
              <a:rPr lang="tt-RU" sz="2800" b="1" smtClean="0">
                <a:solidFill>
                  <a:srgbClr val="990000"/>
                </a:solidFill>
                <a:latin typeface="Arial Black" pitchFamily="34" charset="0"/>
              </a:rPr>
              <a:t>ү</a:t>
            </a:r>
            <a:r>
              <a:rPr lang="tt-RU" sz="2800" smtClean="0">
                <a:solidFill>
                  <a:srgbClr val="990000"/>
                </a:solidFill>
                <a:latin typeface="Arial Black" pitchFamily="34" charset="0"/>
              </a:rPr>
              <a:t>злек байлыгы ?</a:t>
            </a:r>
            <a:endParaRPr lang="ru-RU" sz="2800" smtClean="0">
              <a:solidFill>
                <a:srgbClr val="990000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2800" smtClean="0">
                <a:solidFill>
                  <a:srgbClr val="000066"/>
                </a:solidFill>
                <a:latin typeface="Arial Black" pitchFamily="34" charset="0"/>
              </a:rPr>
              <a:t>А.Лексикография </a:t>
            </a:r>
            <a:endParaRPr lang="ru-RU" sz="2800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2800" smtClean="0">
                <a:solidFill>
                  <a:srgbClr val="000066"/>
                </a:solidFill>
                <a:latin typeface="Arial Black" pitchFamily="34" charset="0"/>
              </a:rPr>
              <a:t>Б.Лексика </a:t>
            </a:r>
            <a:endParaRPr lang="ru-RU" sz="2800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2800" smtClean="0">
                <a:solidFill>
                  <a:srgbClr val="000066"/>
                </a:solidFill>
                <a:latin typeface="Arial Black" pitchFamily="34" charset="0"/>
              </a:rPr>
              <a:t>В.Неологизм.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ru-RU" sz="2800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2800" smtClean="0">
                <a:solidFill>
                  <a:srgbClr val="990000"/>
                </a:solidFill>
                <a:latin typeface="Arial Black" pitchFamily="34" charset="0"/>
              </a:rPr>
              <a:t>2.”Авызга су кабу “фразеологик әйтелмәнең мәгънәсе.</a:t>
            </a:r>
            <a:endParaRPr lang="ru-RU" sz="2800" smtClean="0">
              <a:solidFill>
                <a:srgbClr val="990000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2800" smtClean="0">
                <a:solidFill>
                  <a:srgbClr val="000066"/>
                </a:solidFill>
                <a:latin typeface="Arial Black" pitchFamily="34" charset="0"/>
              </a:rPr>
              <a:t>А.Су эч</a:t>
            </a:r>
            <a:r>
              <a:rPr lang="tt-RU" sz="2800" b="1" smtClean="0">
                <a:solidFill>
                  <a:srgbClr val="000066"/>
                </a:solidFill>
                <a:latin typeface="Arial Black" pitchFamily="34" charset="0"/>
              </a:rPr>
              <a:t>ү</a:t>
            </a:r>
            <a:endParaRPr lang="ru-RU" sz="2800" b="1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2800" smtClean="0">
                <a:solidFill>
                  <a:srgbClr val="000066"/>
                </a:solidFill>
                <a:latin typeface="Arial Black" pitchFamily="34" charset="0"/>
              </a:rPr>
              <a:t>Б.Ялганлау</a:t>
            </a:r>
            <a:endParaRPr lang="ru-RU" sz="2800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2800" smtClean="0">
                <a:solidFill>
                  <a:srgbClr val="000066"/>
                </a:solidFill>
                <a:latin typeface="Arial Black" pitchFamily="34" charset="0"/>
              </a:rPr>
              <a:t>В.Дәшм</a:t>
            </a:r>
            <a:r>
              <a:rPr lang="tt-RU" sz="2800" b="1" smtClean="0">
                <a:solidFill>
                  <a:srgbClr val="000066"/>
                </a:solidFill>
                <a:latin typeface="Arial Black" pitchFamily="34" charset="0"/>
              </a:rPr>
              <a:t>әү</a:t>
            </a:r>
            <a:endParaRPr lang="ru-RU" sz="2800" b="1" smtClean="0">
              <a:solidFill>
                <a:srgbClr val="000066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620713"/>
            <a:ext cx="7467600" cy="5853112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tt-RU" sz="2800" dirty="0" smtClean="0">
                <a:solidFill>
                  <a:srgbClr val="990000"/>
                </a:solidFill>
                <a:latin typeface="Arial Black" pitchFamily="34" charset="0"/>
              </a:rPr>
              <a:t>3.Киз</a:t>
            </a:r>
            <a:r>
              <a:rPr lang="tt-RU" sz="2800" b="1" dirty="0" smtClean="0">
                <a:solidFill>
                  <a:srgbClr val="990000"/>
                </a:solidFill>
                <a:latin typeface="Arial Black" pitchFamily="34" charset="0"/>
              </a:rPr>
              <a:t>ү</a:t>
            </a:r>
            <a:r>
              <a:rPr lang="tt-RU" sz="2800" dirty="0" smtClean="0">
                <a:solidFill>
                  <a:srgbClr val="990000"/>
                </a:solidFill>
                <a:latin typeface="Arial Black" pitchFamily="34" charset="0"/>
              </a:rPr>
              <a:t> с</a:t>
            </a:r>
            <a:r>
              <a:rPr lang="tt-RU" sz="2800" b="1" dirty="0" smtClean="0">
                <a:solidFill>
                  <a:srgbClr val="990000"/>
                </a:solidFill>
                <a:latin typeface="Arial Black" pitchFamily="34" charset="0"/>
              </a:rPr>
              <a:t>ү</a:t>
            </a:r>
            <a:r>
              <a:rPr lang="tt-RU" sz="2800" dirty="0" smtClean="0">
                <a:solidFill>
                  <a:srgbClr val="990000"/>
                </a:solidFill>
                <a:latin typeface="Arial Black" pitchFamily="34" charset="0"/>
              </a:rPr>
              <a:t>зенең б</a:t>
            </a:r>
            <a:r>
              <a:rPr lang="tt-RU" sz="2800" b="1" dirty="0" smtClean="0">
                <a:solidFill>
                  <a:srgbClr val="990000"/>
                </a:solidFill>
                <a:latin typeface="Arial Black" pitchFamily="34" charset="0"/>
              </a:rPr>
              <a:t>ү</a:t>
            </a:r>
            <a:r>
              <a:rPr lang="tt-RU" sz="2800" dirty="0" smtClean="0">
                <a:solidFill>
                  <a:srgbClr val="990000"/>
                </a:solidFill>
                <a:latin typeface="Arial Black" pitchFamily="34" charset="0"/>
              </a:rPr>
              <a:t>генге к</a:t>
            </a:r>
            <a:r>
              <a:rPr lang="tt-RU" sz="2800" b="1" dirty="0" smtClean="0">
                <a:solidFill>
                  <a:srgbClr val="990000"/>
                </a:solidFill>
                <a:latin typeface="Arial Black" pitchFamily="34" charset="0"/>
              </a:rPr>
              <a:t>ө</a:t>
            </a:r>
            <a:r>
              <a:rPr lang="tt-RU" sz="2800" dirty="0" smtClean="0">
                <a:solidFill>
                  <a:srgbClr val="990000"/>
                </a:solidFill>
                <a:latin typeface="Arial Black" pitchFamily="34" charset="0"/>
              </a:rPr>
              <a:t>нд</a:t>
            </a:r>
            <a:r>
              <a:rPr lang="tt-RU" sz="2800" b="1" dirty="0" smtClean="0">
                <a:solidFill>
                  <a:srgbClr val="990000"/>
                </a:solidFill>
                <a:latin typeface="Arial Black" pitchFamily="34" charset="0"/>
              </a:rPr>
              <a:t>ә</a:t>
            </a:r>
            <a:r>
              <a:rPr lang="tt-RU" sz="2800" dirty="0" smtClean="0">
                <a:solidFill>
                  <a:srgbClr val="990000"/>
                </a:solidFill>
                <a:latin typeface="Arial Black" pitchFamily="34" charset="0"/>
              </a:rPr>
              <a:t>ге атамасы?</a:t>
            </a:r>
            <a:endParaRPr lang="ru-RU" sz="2800" dirty="0" smtClean="0">
              <a:solidFill>
                <a:srgbClr val="990000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tt-RU" sz="2800" dirty="0" smtClean="0">
                <a:solidFill>
                  <a:srgbClr val="000066"/>
                </a:solidFill>
                <a:latin typeface="Arial Black" pitchFamily="34" charset="0"/>
              </a:rPr>
              <a:t>А.Дежур</a:t>
            </a:r>
            <a:endParaRPr lang="ru-RU" sz="28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tt-RU" sz="2800" dirty="0" smtClean="0">
                <a:solidFill>
                  <a:srgbClr val="000066"/>
                </a:solidFill>
                <a:latin typeface="Arial Black" pitchFamily="34" charset="0"/>
              </a:rPr>
              <a:t>Б.Санитар </a:t>
            </a:r>
            <a:endParaRPr lang="ru-RU" sz="28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tt-RU" sz="2800" dirty="0" smtClean="0">
                <a:solidFill>
                  <a:srgbClr val="000066"/>
                </a:solidFill>
                <a:latin typeface="Arial Black" pitchFamily="34" charset="0"/>
              </a:rPr>
              <a:t>В.Укучы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ru-RU" sz="2800" dirty="0" smtClean="0"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tt-RU" sz="2800" dirty="0" smtClean="0">
                <a:solidFill>
                  <a:srgbClr val="990000"/>
                </a:solidFill>
                <a:latin typeface="Arial Black" pitchFamily="34" charset="0"/>
              </a:rPr>
              <a:t>4. Капма-каршы м</a:t>
            </a:r>
            <a:r>
              <a:rPr lang="tt-RU" sz="2800" b="1" dirty="0" smtClean="0">
                <a:solidFill>
                  <a:srgbClr val="990000"/>
                </a:solidFill>
                <a:latin typeface="Arial Black" pitchFamily="34" charset="0"/>
              </a:rPr>
              <a:t>ә</a:t>
            </a:r>
            <a:r>
              <a:rPr lang="tt-RU" sz="2800" dirty="0" smtClean="0">
                <a:solidFill>
                  <a:srgbClr val="990000"/>
                </a:solidFill>
                <a:latin typeface="Arial Black" pitchFamily="34" charset="0"/>
              </a:rPr>
              <a:t>гън</a:t>
            </a:r>
            <a:r>
              <a:rPr lang="tt-RU" sz="2800" b="1" dirty="0" smtClean="0">
                <a:solidFill>
                  <a:srgbClr val="990000"/>
                </a:solidFill>
                <a:latin typeface="Arial Black" pitchFamily="34" charset="0"/>
              </a:rPr>
              <a:t>ә</a:t>
            </a:r>
            <a:r>
              <a:rPr lang="tt-RU" sz="2800" dirty="0" smtClean="0">
                <a:solidFill>
                  <a:srgbClr val="990000"/>
                </a:solidFill>
                <a:latin typeface="Arial Black" pitchFamily="34" charset="0"/>
              </a:rPr>
              <a:t>ле с</a:t>
            </a:r>
            <a:r>
              <a:rPr lang="tt-RU" sz="2800" b="1" dirty="0" smtClean="0">
                <a:solidFill>
                  <a:srgbClr val="990000"/>
                </a:solidFill>
                <a:latin typeface="Arial Black" pitchFamily="34" charset="0"/>
              </a:rPr>
              <a:t>ү</a:t>
            </a:r>
            <a:r>
              <a:rPr lang="tt-RU" sz="2800" dirty="0" smtClean="0">
                <a:solidFill>
                  <a:srgbClr val="990000"/>
                </a:solidFill>
                <a:latin typeface="Arial Black" pitchFamily="34" charset="0"/>
              </a:rPr>
              <a:t>зл</a:t>
            </a:r>
            <a:r>
              <a:rPr lang="tt-RU" sz="2800" b="1" dirty="0" smtClean="0">
                <a:solidFill>
                  <a:srgbClr val="990000"/>
                </a:solidFill>
                <a:latin typeface="Arial Black" pitchFamily="34" charset="0"/>
              </a:rPr>
              <a:t>ә</a:t>
            </a:r>
            <a:r>
              <a:rPr lang="tt-RU" sz="2800" dirty="0" smtClean="0">
                <a:solidFill>
                  <a:srgbClr val="990000"/>
                </a:solidFill>
                <a:latin typeface="Arial Black" pitchFamily="34" charset="0"/>
              </a:rPr>
              <a:t>р?</a:t>
            </a:r>
            <a:endParaRPr lang="ru-RU" sz="2800" dirty="0" smtClean="0">
              <a:solidFill>
                <a:srgbClr val="990000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tt-RU" sz="2800" dirty="0" smtClean="0">
                <a:solidFill>
                  <a:srgbClr val="000066"/>
                </a:solidFill>
                <a:latin typeface="Arial Black" pitchFamily="34" charset="0"/>
              </a:rPr>
              <a:t>А.Синонимнар</a:t>
            </a:r>
            <a:endParaRPr lang="ru-RU" sz="28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tt-RU" sz="2800" dirty="0" smtClean="0">
                <a:solidFill>
                  <a:srgbClr val="000066"/>
                </a:solidFill>
                <a:latin typeface="Arial Black" pitchFamily="34" charset="0"/>
              </a:rPr>
              <a:t>Б.Омонимнар</a:t>
            </a:r>
            <a:endParaRPr lang="ru-RU" sz="28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tt-RU" sz="2800" dirty="0" smtClean="0">
                <a:solidFill>
                  <a:srgbClr val="000066"/>
                </a:solidFill>
                <a:latin typeface="Arial Black" pitchFamily="34" charset="0"/>
              </a:rPr>
              <a:t>В. Антонимнар </a:t>
            </a:r>
            <a:endParaRPr lang="ru-RU" sz="2800" dirty="0" smtClean="0">
              <a:solidFill>
                <a:srgbClr val="000066"/>
              </a:solidFill>
              <a:latin typeface="Arial Black" pitchFamily="34" charset="0"/>
            </a:endParaRPr>
          </a:p>
          <a:p>
            <a:pPr eaLnBrk="1" hangingPunct="1">
              <a:defRPr/>
            </a:pPr>
            <a:endParaRPr lang="ru-RU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 bwMode="auto">
          <a:xfrm>
            <a:off x="468313" y="404813"/>
            <a:ext cx="7467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tt-RU" sz="4400" b="1" cap="none" smtClean="0">
                <a:solidFill>
                  <a:srgbClr val="990000"/>
                </a:solidFill>
                <a:latin typeface="Arial Black" pitchFamily="34" charset="0"/>
              </a:rPr>
              <a:t>РЕФЛЕКСИЯ </a:t>
            </a:r>
            <a:endParaRPr lang="ru-RU" sz="4400" b="1" cap="none" smtClean="0">
              <a:solidFill>
                <a:srgbClr val="990000"/>
              </a:solidFill>
              <a:latin typeface="Arial Black" pitchFamily="34" charset="0"/>
            </a:endParaRPr>
          </a:p>
        </p:txBody>
      </p:sp>
      <p:pic>
        <p:nvPicPr>
          <p:cNvPr id="22531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4075" y="3284538"/>
            <a:ext cx="4551363" cy="3868737"/>
          </a:xfrm>
        </p:spPr>
      </p:pic>
      <p:sp>
        <p:nvSpPr>
          <p:cNvPr id="22532" name="TextBox 2"/>
          <p:cNvSpPr txBox="1">
            <a:spLocks noChangeArrowheads="1"/>
          </p:cNvSpPr>
          <p:nvPr/>
        </p:nvSpPr>
        <p:spPr bwMode="auto">
          <a:xfrm>
            <a:off x="1116013" y="1989138"/>
            <a:ext cx="684053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eaLnBrk="1" hangingPunct="1"/>
            <a:r>
              <a:rPr lang="ru-RU" sz="3200">
                <a:solidFill>
                  <a:srgbClr val="000066"/>
                </a:solidFill>
                <a:latin typeface="Arial Black" pitchFamily="34" charset="0"/>
              </a:rPr>
              <a:t>Мин б</a:t>
            </a:r>
            <a:r>
              <a:rPr lang="tt-RU" sz="3200">
                <a:solidFill>
                  <a:srgbClr val="000066"/>
                </a:solidFill>
                <a:latin typeface="Arial Black" pitchFamily="34" charset="0"/>
              </a:rPr>
              <a:t>үген нәрс</a:t>
            </a:r>
            <a:r>
              <a:rPr lang="tt-RU" sz="3200" b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3200">
                <a:solidFill>
                  <a:srgbClr val="000066"/>
                </a:solidFill>
                <a:latin typeface="Arial Black" pitchFamily="34" charset="0"/>
              </a:rPr>
              <a:t> белдем ....</a:t>
            </a:r>
            <a:endParaRPr lang="ru-RU" sz="3200">
              <a:solidFill>
                <a:srgbClr val="000066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dirty="0" err="1" smtClean="0">
                <a:solidFill>
                  <a:srgbClr val="FF0000"/>
                </a:solidFill>
                <a:latin typeface="Arial Black" pitchFamily="34" charset="0"/>
              </a:rPr>
              <a:t>Сау</a:t>
            </a:r>
            <a:r>
              <a:rPr lang="ru-RU" sz="44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4400" dirty="0" err="1" smtClean="0">
                <a:solidFill>
                  <a:srgbClr val="FF0000"/>
                </a:solidFill>
                <a:latin typeface="Arial Black" pitchFamily="34" charset="0"/>
              </a:rPr>
              <a:t>булыгыз</a:t>
            </a:r>
            <a:r>
              <a:rPr lang="ru-RU" sz="4400" dirty="0" smtClean="0">
                <a:solidFill>
                  <a:srgbClr val="FF0000"/>
                </a:solidFill>
                <a:latin typeface="Arial Black" pitchFamily="34" charset="0"/>
              </a:rPr>
              <a:t>!</a:t>
            </a:r>
          </a:p>
          <a:p>
            <a:pPr marL="0" indent="0" algn="ctr">
              <a:buNone/>
            </a:pPr>
            <a:endParaRPr lang="ru-RU" sz="4400" dirty="0">
              <a:solidFill>
                <a:srgbClr val="FF0000"/>
              </a:solidFill>
              <a:latin typeface="Arial Black" pitchFamily="34" charset="0"/>
            </a:endParaRPr>
          </a:p>
          <a:p>
            <a:pPr marL="0" indent="0" algn="ctr">
              <a:buNone/>
            </a:pPr>
            <a:r>
              <a:rPr lang="ru-RU" sz="4400" dirty="0" err="1" smtClean="0">
                <a:solidFill>
                  <a:srgbClr val="FF0000"/>
                </a:solidFill>
                <a:latin typeface="Arial Black" pitchFamily="34" charset="0"/>
              </a:rPr>
              <a:t>Игътибарыгыз</a:t>
            </a:r>
            <a:r>
              <a:rPr lang="ru-RU" sz="44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  <a:latin typeface="Arial Black" pitchFamily="34" charset="0"/>
              </a:rPr>
              <a:t>ө</a:t>
            </a:r>
            <a:r>
              <a:rPr lang="ru-RU" sz="4400" dirty="0" err="1" smtClean="0">
                <a:solidFill>
                  <a:srgbClr val="FF0000"/>
                </a:solidFill>
                <a:latin typeface="Arial Black" pitchFamily="34" charset="0"/>
              </a:rPr>
              <a:t>чен</a:t>
            </a:r>
            <a:r>
              <a:rPr lang="ru-RU" sz="44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4400" dirty="0" err="1" smtClean="0">
                <a:solidFill>
                  <a:srgbClr val="FF0000"/>
                </a:solidFill>
                <a:latin typeface="Arial Black" pitchFamily="34" charset="0"/>
              </a:rPr>
              <a:t>р</a:t>
            </a:r>
            <a:r>
              <a:rPr lang="ru-RU" sz="4400" b="1" dirty="0" err="1" smtClean="0">
                <a:solidFill>
                  <a:srgbClr val="FF0000"/>
                </a:solidFill>
                <a:latin typeface="Arial Black" pitchFamily="34" charset="0"/>
              </a:rPr>
              <a:t>ә</a:t>
            </a:r>
            <a:r>
              <a:rPr lang="ru-RU" sz="4400" dirty="0" err="1" smtClean="0">
                <a:solidFill>
                  <a:srgbClr val="FF0000"/>
                </a:solidFill>
                <a:latin typeface="Arial Black" pitchFamily="34" charset="0"/>
              </a:rPr>
              <a:t>хм</a:t>
            </a:r>
            <a:r>
              <a:rPr lang="ru-RU" sz="4400" b="1" dirty="0" err="1" smtClean="0">
                <a:solidFill>
                  <a:srgbClr val="FF0000"/>
                </a:solidFill>
                <a:latin typeface="Arial Black" pitchFamily="34" charset="0"/>
              </a:rPr>
              <a:t>ә</a:t>
            </a:r>
            <a:r>
              <a:rPr lang="ru-RU" sz="4400" dirty="0" err="1" smtClean="0">
                <a:solidFill>
                  <a:srgbClr val="FF0000"/>
                </a:solidFill>
                <a:latin typeface="Arial Black" pitchFamily="34" charset="0"/>
              </a:rPr>
              <a:t>т</a:t>
            </a:r>
            <a:r>
              <a:rPr lang="ru-RU" sz="4400" dirty="0" smtClean="0">
                <a:solidFill>
                  <a:srgbClr val="FF0000"/>
                </a:solidFill>
                <a:latin typeface="Arial Black" pitchFamily="34" charset="0"/>
              </a:rPr>
              <a:t>.</a:t>
            </a:r>
            <a:endParaRPr lang="ru-RU" sz="44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01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FF0000"/>
                </a:solidFill>
              </a:rPr>
              <a:t>С</a:t>
            </a:r>
            <a:r>
              <a:rPr lang="tt-RU" sz="4800" b="1" dirty="0" smtClean="0">
                <a:solidFill>
                  <a:schemeClr val="accent4"/>
                </a:solidFill>
              </a:rPr>
              <a:t>ү</a:t>
            </a:r>
            <a:r>
              <a:rPr lang="tt-RU" sz="4800" b="1" dirty="0" smtClean="0">
                <a:solidFill>
                  <a:srgbClr val="00B050"/>
                </a:solidFill>
              </a:rPr>
              <a:t>з</a:t>
            </a:r>
            <a:r>
              <a:rPr lang="tt-RU" sz="4800" b="1" dirty="0" smtClean="0">
                <a:solidFill>
                  <a:srgbClr val="0070C0"/>
                </a:solidFill>
              </a:rPr>
              <a:t>л</a:t>
            </a:r>
            <a:r>
              <a:rPr lang="tt-RU" sz="4800" b="1" dirty="0" smtClean="0">
                <a:solidFill>
                  <a:srgbClr val="FFC000"/>
                </a:solidFill>
              </a:rPr>
              <a:t>ә</a:t>
            </a:r>
            <a:r>
              <a:rPr lang="tt-RU" sz="4800" b="1" dirty="0" smtClean="0">
                <a:solidFill>
                  <a:srgbClr val="000099"/>
                </a:solidFill>
              </a:rPr>
              <a:t>р</a:t>
            </a:r>
            <a:r>
              <a:rPr lang="tt-RU" sz="4800" b="1" dirty="0" smtClean="0"/>
              <a:t>...</a:t>
            </a:r>
            <a:endParaRPr lang="ru-RU" sz="4800" b="1" dirty="0"/>
          </a:p>
        </p:txBody>
      </p:sp>
      <p:sp>
        <p:nvSpPr>
          <p:cNvPr id="9219" name="Объект 2"/>
          <p:cNvSpPr>
            <a:spLocks noGrp="1"/>
          </p:cNvSpPr>
          <p:nvPr>
            <p:ph sz="quarter" idx="1"/>
          </p:nvPr>
        </p:nvSpPr>
        <p:spPr>
          <a:xfrm>
            <a:off x="827088" y="1700213"/>
            <a:ext cx="6840537" cy="4425950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tt-RU" sz="2800" b="1" smtClean="0">
                <a:solidFill>
                  <a:srgbClr val="000066"/>
                </a:solidFill>
                <a:latin typeface="Arial Black" pitchFamily="34" charset="0"/>
              </a:rPr>
              <a:t>Сүзләр дә нәкъ кешеләр кебек, </a:t>
            </a:r>
            <a:endParaRPr lang="ru-RU" sz="2800" b="1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2800" b="1" smtClean="0">
                <a:solidFill>
                  <a:srgbClr val="000066"/>
                </a:solidFill>
                <a:latin typeface="Arial Black" pitchFamily="34" charset="0"/>
              </a:rPr>
              <a:t>Аларның да шул, була төрлесе.</a:t>
            </a:r>
            <a:endParaRPr lang="ru-RU" sz="2800" b="1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2800" b="1" smtClean="0">
                <a:solidFill>
                  <a:srgbClr val="000066"/>
                </a:solidFill>
                <a:latin typeface="Arial Black" pitchFamily="34" charset="0"/>
              </a:rPr>
              <a:t>Яхшы, яман, гайбәт, гаделләре, </a:t>
            </a:r>
            <a:endParaRPr lang="ru-RU" sz="2800" b="1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2800" b="1" smtClean="0">
                <a:solidFill>
                  <a:srgbClr val="000066"/>
                </a:solidFill>
                <a:latin typeface="Arial Black" pitchFamily="34" charset="0"/>
              </a:rPr>
              <a:t>Тәмле сүзләр. Була төрткелесе.</a:t>
            </a:r>
            <a:endParaRPr lang="ru-RU" sz="2800" b="1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2800" b="1" smtClean="0">
                <a:solidFill>
                  <a:srgbClr val="000066"/>
                </a:solidFill>
                <a:latin typeface="Arial Black" pitchFamily="34" charset="0"/>
              </a:rPr>
              <a:t>Сүз белән яралап та була, </a:t>
            </a:r>
            <a:endParaRPr lang="ru-RU" sz="2800" b="1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2800" b="1" smtClean="0">
                <a:solidFill>
                  <a:srgbClr val="000066"/>
                </a:solidFill>
                <a:latin typeface="Arial Black" pitchFamily="34" charset="0"/>
              </a:rPr>
              <a:t>Сүз белән була дәвалап.</a:t>
            </a:r>
            <a:endParaRPr lang="ru-RU" sz="2800" b="1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2800" b="1" smtClean="0">
                <a:solidFill>
                  <a:srgbClr val="000066"/>
                </a:solidFill>
                <a:latin typeface="Arial Black" pitchFamily="34" charset="0"/>
              </a:rPr>
              <a:t>Бер с</a:t>
            </a:r>
            <a:r>
              <a:rPr lang="tt-RU" sz="2800" b="1" i="1" smtClean="0">
                <a:solidFill>
                  <a:srgbClr val="000066"/>
                </a:solidFill>
                <a:latin typeface="Arial Black" pitchFamily="34" charset="0"/>
              </a:rPr>
              <a:t>ү</a:t>
            </a:r>
            <a:r>
              <a:rPr lang="tt-RU" sz="2800" b="1" smtClean="0">
                <a:solidFill>
                  <a:srgbClr val="000066"/>
                </a:solidFill>
                <a:latin typeface="Arial Black" pitchFamily="34" charset="0"/>
              </a:rPr>
              <a:t>з җитә юкка чыгарырга,</a:t>
            </a:r>
            <a:endParaRPr lang="ru-RU" sz="2800" b="1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2800" b="1" smtClean="0">
                <a:solidFill>
                  <a:srgbClr val="000066"/>
                </a:solidFill>
                <a:latin typeface="Arial Black" pitchFamily="34" charset="0"/>
              </a:rPr>
              <a:t>Теле</a:t>
            </a:r>
            <a:r>
              <a:rPr lang="tt-RU" sz="2800" b="1" i="1" smtClean="0">
                <a:solidFill>
                  <a:srgbClr val="000066"/>
                </a:solidFill>
                <a:latin typeface="Arial Black" pitchFamily="34" charset="0"/>
              </a:rPr>
              <a:t>ң</a:t>
            </a:r>
            <a:r>
              <a:rPr lang="tt-RU" sz="2800" b="1" smtClean="0">
                <a:solidFill>
                  <a:srgbClr val="000066"/>
                </a:solidFill>
                <a:latin typeface="Arial Black" pitchFamily="34" charset="0"/>
              </a:rPr>
              <a:t>дәген әйт, син, гел уйлап!</a:t>
            </a:r>
            <a:endParaRPr lang="ru-RU" sz="2800" b="1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algn="r" eaLnBrk="1" hangingPunct="1">
              <a:buFont typeface="Wingdings" pitchFamily="2" charset="2"/>
              <a:buNone/>
            </a:pPr>
            <a:r>
              <a:rPr lang="tt-RU" sz="2800" b="1" smtClean="0">
                <a:solidFill>
                  <a:srgbClr val="000066"/>
                </a:solidFill>
              </a:rPr>
              <a:t>Гөл</a:t>
            </a:r>
            <a:r>
              <a:rPr lang="tt-RU" sz="2800" b="1" i="1" smtClean="0">
                <a:solidFill>
                  <a:srgbClr val="000066"/>
                </a:solidFill>
              </a:rPr>
              <a:t>ү</a:t>
            </a:r>
            <a:r>
              <a:rPr lang="tt-RU" sz="2800" b="1" smtClean="0">
                <a:solidFill>
                  <a:srgbClr val="000066"/>
                </a:solidFill>
              </a:rPr>
              <a:t>сә Денисова</a:t>
            </a:r>
            <a:endParaRPr lang="ru-RU" sz="2800" b="1" smtClean="0">
              <a:solidFill>
                <a:srgbClr val="000066"/>
              </a:solidFill>
            </a:endParaRPr>
          </a:p>
        </p:txBody>
      </p:sp>
      <p:sp>
        <p:nvSpPr>
          <p:cNvPr id="9220" name="Прямоугольник 3"/>
          <p:cNvSpPr>
            <a:spLocks noChangeArrowheads="1"/>
          </p:cNvSpPr>
          <p:nvPr/>
        </p:nvSpPr>
        <p:spPr bwMode="auto">
          <a:xfrm>
            <a:off x="4414838" y="3244850"/>
            <a:ext cx="314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b="0"/>
              <a:t>1</a:t>
            </a:r>
          </a:p>
        </p:txBody>
      </p:sp>
      <p:pic>
        <p:nvPicPr>
          <p:cNvPr id="3" name="Mauzer_Sax_-_Кошларым_(В.Ахметшин_кое,аранж.Айнур_BoooRe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9632" y="587727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5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одзаголовок 2"/>
          <p:cNvSpPr txBox="1">
            <a:spLocks/>
          </p:cNvSpPr>
          <p:nvPr/>
        </p:nvSpPr>
        <p:spPr bwMode="auto">
          <a:xfrm>
            <a:off x="1412875" y="863600"/>
            <a:ext cx="6624638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tt-RU" sz="4400" i="1">
                <a:solidFill>
                  <a:srgbClr val="C00000"/>
                </a:solidFill>
                <a:latin typeface="Arial Black" pitchFamily="34" charset="0"/>
              </a:rPr>
              <a:t>Лексика </a:t>
            </a:r>
            <a:r>
              <a:rPr lang="tt-RU" sz="4400" i="1">
                <a:solidFill>
                  <a:srgbClr val="000066"/>
                </a:solidFill>
                <a:latin typeface="Arial Black" pitchFamily="34" charset="0"/>
              </a:rPr>
              <a:t>- </a:t>
            </a:r>
            <a:r>
              <a:rPr lang="tt-RU" sz="4400" b="0" i="1">
                <a:solidFill>
                  <a:srgbClr val="000066"/>
                </a:solidFill>
                <a:latin typeface="Arial Black" pitchFamily="34" charset="0"/>
              </a:rPr>
              <a:t>телне</a:t>
            </a:r>
            <a:r>
              <a:rPr lang="tt-RU" sz="4400" i="1">
                <a:solidFill>
                  <a:srgbClr val="000066"/>
                </a:solidFill>
                <a:latin typeface="Arial Black" pitchFamily="34" charset="0"/>
              </a:rPr>
              <a:t>ң</a:t>
            </a:r>
            <a:r>
              <a:rPr lang="tt-RU" sz="4400" b="0" i="1">
                <a:solidFill>
                  <a:srgbClr val="000066"/>
                </a:solidFill>
                <a:latin typeface="Arial Black" pitchFamily="34" charset="0"/>
              </a:rPr>
              <a:t> с</a:t>
            </a:r>
            <a:r>
              <a:rPr lang="tt-RU" sz="4400" i="1">
                <a:solidFill>
                  <a:srgbClr val="000066"/>
                </a:solidFill>
                <a:latin typeface="Arial Black" pitchFamily="34" charset="0"/>
              </a:rPr>
              <a:t>ү</a:t>
            </a:r>
            <a:r>
              <a:rPr lang="tt-RU" sz="4400" b="0" i="1">
                <a:solidFill>
                  <a:srgbClr val="000066"/>
                </a:solidFill>
                <a:latin typeface="Arial Black" pitchFamily="34" charset="0"/>
              </a:rPr>
              <a:t>злек составы</a:t>
            </a:r>
            <a:r>
              <a:rPr lang="tt-RU" sz="4400" b="0" i="1">
                <a:solidFill>
                  <a:srgbClr val="2C3036"/>
                </a:solidFill>
              </a:rPr>
              <a:t> </a:t>
            </a:r>
            <a:endParaRPr lang="ru-RU" sz="4400" b="0" i="1">
              <a:solidFill>
                <a:srgbClr val="2C3036"/>
              </a:solidFill>
            </a:endParaRP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900113" y="2565400"/>
            <a:ext cx="7402512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eaLnBrk="1" hangingPunct="1"/>
            <a:r>
              <a:rPr lang="tt-RU" sz="4400" b="0" i="1">
                <a:solidFill>
                  <a:srgbClr val="C00000"/>
                </a:solidFill>
                <a:latin typeface="Arial Black" pitchFamily="34" charset="0"/>
              </a:rPr>
              <a:t>Лексикология</a:t>
            </a:r>
            <a:r>
              <a:rPr lang="tt-RU" sz="4400" b="0" i="1">
                <a:solidFill>
                  <a:srgbClr val="2C3036"/>
                </a:solidFill>
                <a:latin typeface="Arial Black" pitchFamily="34" charset="0"/>
              </a:rPr>
              <a:t> – </a:t>
            </a:r>
            <a:r>
              <a:rPr lang="tt-RU" sz="4400" b="0" i="1">
                <a:solidFill>
                  <a:srgbClr val="000066"/>
                </a:solidFill>
                <a:latin typeface="Arial Black" pitchFamily="34" charset="0"/>
              </a:rPr>
              <a:t>телне</a:t>
            </a:r>
            <a:r>
              <a:rPr lang="tt-RU" sz="4400" i="1">
                <a:solidFill>
                  <a:srgbClr val="000066"/>
                </a:solidFill>
                <a:latin typeface="Arial Black" pitchFamily="34" charset="0"/>
              </a:rPr>
              <a:t>ң</a:t>
            </a:r>
            <a:r>
              <a:rPr lang="tt-RU" sz="4400" b="0" i="1">
                <a:solidFill>
                  <a:srgbClr val="000066"/>
                </a:solidFill>
                <a:latin typeface="Arial Black" pitchFamily="34" charset="0"/>
              </a:rPr>
              <a:t> с</a:t>
            </a:r>
            <a:r>
              <a:rPr lang="tt-RU" sz="4400" i="1">
                <a:solidFill>
                  <a:srgbClr val="000066"/>
                </a:solidFill>
                <a:latin typeface="Arial Black" pitchFamily="34" charset="0"/>
              </a:rPr>
              <a:t>ү</a:t>
            </a:r>
            <a:r>
              <a:rPr lang="tt-RU" sz="4400" b="0" i="1">
                <a:solidFill>
                  <a:srgbClr val="000066"/>
                </a:solidFill>
                <a:latin typeface="Arial Black" pitchFamily="34" charset="0"/>
              </a:rPr>
              <a:t>злек составын </a:t>
            </a:r>
            <a:r>
              <a:rPr lang="tt-RU" sz="4400" i="1">
                <a:solidFill>
                  <a:srgbClr val="000066"/>
                </a:solidFill>
                <a:latin typeface="Arial Black" pitchFamily="34" charset="0"/>
              </a:rPr>
              <a:t>ө</a:t>
            </a:r>
            <a:r>
              <a:rPr lang="tt-RU" sz="4400" b="0" i="1">
                <a:solidFill>
                  <a:srgbClr val="000066"/>
                </a:solidFill>
                <a:latin typeface="Arial Black" pitchFamily="34" charset="0"/>
              </a:rPr>
              <a:t>йр</a:t>
            </a:r>
            <a:r>
              <a:rPr lang="tt-RU" sz="4400" i="1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4400" b="0" i="1">
                <a:solidFill>
                  <a:srgbClr val="000066"/>
                </a:solidFill>
                <a:latin typeface="Arial Black" pitchFamily="34" charset="0"/>
              </a:rPr>
              <a:t>н</a:t>
            </a:r>
            <a:r>
              <a:rPr lang="tt-RU" sz="4400" i="1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4400" b="0" i="1">
                <a:solidFill>
                  <a:srgbClr val="000066"/>
                </a:solidFill>
                <a:latin typeface="Arial Black" pitchFamily="34" charset="0"/>
              </a:rPr>
              <a:t> торган ф</a:t>
            </a:r>
            <a:r>
              <a:rPr lang="tt-RU" sz="4400" i="1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4400" b="0" i="1">
                <a:solidFill>
                  <a:srgbClr val="000066"/>
                </a:solidFill>
                <a:latin typeface="Arial Black" pitchFamily="34" charset="0"/>
              </a:rPr>
              <a:t>н</a:t>
            </a:r>
            <a:endParaRPr lang="ru-RU" sz="4400" b="0" i="1">
              <a:solidFill>
                <a:srgbClr val="000066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FFFFCC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4410075"/>
            <a:ext cx="2722562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Объект 2"/>
          <p:cNvSpPr>
            <a:spLocks noGrp="1"/>
          </p:cNvSpPr>
          <p:nvPr>
            <p:ph sz="quarter" idx="1"/>
          </p:nvPr>
        </p:nvSpPr>
        <p:spPr>
          <a:xfrm>
            <a:off x="755650" y="549275"/>
            <a:ext cx="8229600" cy="550545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tt-RU" sz="4400" b="1" smtClean="0">
                <a:solidFill>
                  <a:srgbClr val="990000"/>
                </a:solidFill>
                <a:latin typeface="Arial Black" pitchFamily="34" charset="0"/>
              </a:rPr>
              <a:t>Дәреснең темасы </a:t>
            </a:r>
            <a:r>
              <a:rPr lang="tt-RU" sz="4400" smtClean="0">
                <a:solidFill>
                  <a:srgbClr val="990000"/>
                </a:solidFill>
                <a:latin typeface="Arial Black" pitchFamily="34" charset="0"/>
              </a:rPr>
              <a:t>: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4000" smtClean="0">
                <a:solidFill>
                  <a:srgbClr val="000066"/>
                </a:solidFill>
                <a:latin typeface="Arial Black" pitchFamily="34" charset="0"/>
              </a:rPr>
              <a:t>Лексика б</a:t>
            </a:r>
            <a:r>
              <a:rPr lang="tt-RU" sz="4000" b="1" smtClean="0">
                <a:solidFill>
                  <a:srgbClr val="000066"/>
                </a:solidFill>
                <a:latin typeface="Arial Black" pitchFamily="34" charset="0"/>
              </a:rPr>
              <a:t>ү</a:t>
            </a:r>
            <a:r>
              <a:rPr lang="tt-RU" sz="4000" smtClean="0">
                <a:solidFill>
                  <a:srgbClr val="000066"/>
                </a:solidFill>
                <a:latin typeface="Arial Black" pitchFamily="34" charset="0"/>
              </a:rPr>
              <a:t>леген кабатлау </a:t>
            </a:r>
            <a:r>
              <a:rPr lang="tt-RU" sz="4000" b="1" smtClean="0">
                <a:solidFill>
                  <a:srgbClr val="000066"/>
                </a:solidFill>
                <a:latin typeface="Arial Black" pitchFamily="34" charset="0"/>
              </a:rPr>
              <a:t>һә</a:t>
            </a:r>
            <a:r>
              <a:rPr lang="tt-RU" sz="4000" smtClean="0">
                <a:solidFill>
                  <a:srgbClr val="000066"/>
                </a:solidFill>
                <a:latin typeface="Arial Black" pitchFamily="34" charset="0"/>
              </a:rPr>
              <a:t>м ныгыту</a:t>
            </a:r>
          </a:p>
          <a:p>
            <a:pPr marL="0" indent="0" eaLnBrk="1" hangingPunct="1">
              <a:buFont typeface="Wingdings" pitchFamily="2" charset="2"/>
              <a:buNone/>
            </a:pPr>
            <a:endParaRPr lang="tt-RU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4400" b="1" smtClean="0">
                <a:solidFill>
                  <a:srgbClr val="FF6600"/>
                </a:solidFill>
                <a:latin typeface="Arial" charset="0"/>
              </a:rPr>
              <a:t>        </a:t>
            </a:r>
            <a:r>
              <a:rPr lang="tt-RU" sz="4400" b="1" smtClean="0">
                <a:solidFill>
                  <a:srgbClr val="990000"/>
                </a:solidFill>
                <a:latin typeface="Arial Black" pitchFamily="34" charset="0"/>
              </a:rPr>
              <a:t>Дәреснең максаты: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4000" smtClean="0">
                <a:latin typeface="Arial" charset="0"/>
              </a:rPr>
              <a:t>      </a:t>
            </a:r>
            <a:r>
              <a:rPr lang="tt-RU" sz="4000" smtClean="0">
                <a:solidFill>
                  <a:srgbClr val="000066"/>
                </a:solidFill>
                <a:latin typeface="Arial Black" pitchFamily="34" charset="0"/>
              </a:rPr>
              <a:t>Лексика б</a:t>
            </a:r>
            <a:r>
              <a:rPr lang="tt-RU" sz="4000" b="1" smtClean="0">
                <a:solidFill>
                  <a:srgbClr val="000066"/>
                </a:solidFill>
                <a:latin typeface="Arial Black" pitchFamily="34" charset="0"/>
              </a:rPr>
              <a:t>ү</a:t>
            </a:r>
            <a:r>
              <a:rPr lang="tt-RU" sz="4000" smtClean="0">
                <a:solidFill>
                  <a:srgbClr val="000066"/>
                </a:solidFill>
                <a:latin typeface="Arial Black" pitchFamily="34" charset="0"/>
              </a:rPr>
              <a:t>легенд</a:t>
            </a:r>
            <a:r>
              <a:rPr lang="tt-RU" sz="4000" b="1" smtClean="0">
                <a:solidFill>
                  <a:srgbClr val="000066"/>
                </a:solidFill>
                <a:latin typeface="Arial Black" pitchFamily="34" charset="0"/>
              </a:rPr>
              <a:t>ә</a:t>
            </a:r>
            <a:endParaRPr lang="tt-RU" sz="4000" b="1" smtClean="0">
              <a:solidFill>
                <a:srgbClr val="000066"/>
              </a:solidFill>
              <a:latin typeface="Arial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4000" smtClean="0">
                <a:solidFill>
                  <a:srgbClr val="000066"/>
                </a:solidFill>
                <a:latin typeface="Arial Black" pitchFamily="34" charset="0"/>
              </a:rPr>
              <a:t> </a:t>
            </a:r>
            <a:r>
              <a:rPr lang="tt-RU" sz="4000" smtClean="0">
                <a:solidFill>
                  <a:srgbClr val="000066"/>
                </a:solidFill>
                <a:latin typeface="Arial" charset="0"/>
              </a:rPr>
              <a:t>    </a:t>
            </a:r>
            <a:r>
              <a:rPr lang="tt-RU" sz="4000" b="1" smtClean="0">
                <a:solidFill>
                  <a:srgbClr val="000066"/>
                </a:solidFill>
                <a:latin typeface="Arial Black" pitchFamily="34" charset="0"/>
              </a:rPr>
              <a:t>ө</a:t>
            </a:r>
            <a:r>
              <a:rPr lang="tt-RU" sz="4000" smtClean="0">
                <a:solidFill>
                  <a:srgbClr val="000066"/>
                </a:solidFill>
                <a:latin typeface="Arial Black" pitchFamily="34" charset="0"/>
              </a:rPr>
              <a:t>йр</a:t>
            </a:r>
            <a:r>
              <a:rPr lang="tt-RU" sz="4000" b="1" smtClean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4000" smtClean="0">
                <a:solidFill>
                  <a:srgbClr val="000066"/>
                </a:solidFill>
                <a:latin typeface="Arial Black" pitchFamily="34" charset="0"/>
              </a:rPr>
              <a:t>нгән белем </a:t>
            </a:r>
            <a:r>
              <a:rPr lang="tt-RU" sz="4000" b="1" smtClean="0">
                <a:solidFill>
                  <a:srgbClr val="000066"/>
                </a:solidFill>
                <a:latin typeface="Arial Black" pitchFamily="34" charset="0"/>
              </a:rPr>
              <a:t>һ</a:t>
            </a:r>
            <a:r>
              <a:rPr lang="tt-RU" sz="4000" smtClean="0">
                <a:solidFill>
                  <a:srgbClr val="000066"/>
                </a:solidFill>
                <a:latin typeface="Arial Black" pitchFamily="34" charset="0"/>
              </a:rPr>
              <a:t>әм </a:t>
            </a:r>
            <a:endParaRPr lang="tt-RU" sz="4000" smtClean="0">
              <a:solidFill>
                <a:srgbClr val="000066"/>
              </a:solidFill>
              <a:latin typeface="Arial" charset="0"/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4000" smtClean="0">
                <a:solidFill>
                  <a:srgbClr val="000066"/>
                </a:solidFill>
                <a:latin typeface="Arial" charset="0"/>
              </a:rPr>
              <a:t>     </a:t>
            </a:r>
            <a:r>
              <a:rPr lang="tt-RU" sz="4000" smtClean="0">
                <a:solidFill>
                  <a:srgbClr val="000066"/>
                </a:solidFill>
                <a:latin typeface="Arial Black" pitchFamily="34" charset="0"/>
              </a:rPr>
              <a:t>к</a:t>
            </a:r>
            <a:r>
              <a:rPr lang="tt-RU" sz="4000" b="1" smtClean="0">
                <a:solidFill>
                  <a:srgbClr val="000066"/>
                </a:solidFill>
                <a:latin typeface="Arial Black" pitchFamily="34" charset="0"/>
              </a:rPr>
              <a:t>ү</a:t>
            </a:r>
            <a:r>
              <a:rPr lang="tt-RU" sz="4000" smtClean="0">
                <a:solidFill>
                  <a:srgbClr val="000066"/>
                </a:solidFill>
                <a:latin typeface="Arial Black" pitchFamily="34" charset="0"/>
              </a:rPr>
              <a:t>некмәләрне ныгыту</a:t>
            </a:r>
            <a:endParaRPr lang="ru-RU" sz="4000" smtClean="0">
              <a:solidFill>
                <a:srgbClr val="000066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754563"/>
            <a:ext cx="2092325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75688" cy="120967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ru-RU" sz="4400" b="1" cap="none" dirty="0" smtClean="0">
                <a:solidFill>
                  <a:srgbClr val="990000"/>
                </a:solidFill>
                <a:latin typeface="Arial Black" pitchFamily="34" charset="0"/>
              </a:rPr>
              <a:t>ТЕЛНЕ</a:t>
            </a:r>
            <a:r>
              <a:rPr lang="tt-RU" sz="4400" b="1" cap="none" dirty="0" smtClean="0">
                <a:solidFill>
                  <a:srgbClr val="990000"/>
                </a:solidFill>
                <a:latin typeface="Arial Black" pitchFamily="34" charset="0"/>
              </a:rPr>
              <a:t>Ң СҮЗЛЕК СОСТАВЫ</a:t>
            </a:r>
            <a:endParaRPr lang="ru-RU" sz="4400" b="1" cap="none" dirty="0" smtClean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12292" name="Объект 2"/>
          <p:cNvSpPr>
            <a:spLocks noGrp="1"/>
          </p:cNvSpPr>
          <p:nvPr>
            <p:ph sz="quarter" idx="1"/>
          </p:nvPr>
        </p:nvSpPr>
        <p:spPr>
          <a:xfrm>
            <a:off x="468313" y="1484313"/>
            <a:ext cx="8207375" cy="4989512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tt-RU" sz="3200" b="1" dirty="0" smtClean="0">
                <a:solidFill>
                  <a:srgbClr val="990000"/>
                </a:solidFill>
                <a:latin typeface="Arial Black" pitchFamily="34" charset="0"/>
              </a:rPr>
              <a:t>Кулланылыш дәрәҗәсе ягыннан:</a:t>
            </a:r>
            <a:r>
              <a:rPr lang="tt-RU" sz="3200" dirty="0" smtClean="0">
                <a:solidFill>
                  <a:srgbClr val="000066"/>
                </a:solidFill>
                <a:latin typeface="Arial Black" pitchFamily="34" charset="0"/>
              </a:rPr>
              <a:t>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3200" dirty="0" smtClean="0">
                <a:solidFill>
                  <a:srgbClr val="000066"/>
                </a:solidFill>
                <a:latin typeface="Arial Black" pitchFamily="34" charset="0"/>
              </a:rPr>
              <a:t>-актив с</a:t>
            </a:r>
            <a:r>
              <a:rPr lang="tt-RU" sz="3200" b="1" dirty="0" smtClean="0">
                <a:solidFill>
                  <a:srgbClr val="000066"/>
                </a:solidFill>
                <a:latin typeface="Arial Black" pitchFamily="34" charset="0"/>
              </a:rPr>
              <a:t>ү</a:t>
            </a:r>
            <a:r>
              <a:rPr lang="tt-RU" sz="3200" dirty="0" smtClean="0">
                <a:solidFill>
                  <a:srgbClr val="000066"/>
                </a:solidFill>
                <a:latin typeface="Arial Black" pitchFamily="34" charset="0"/>
              </a:rPr>
              <a:t>зләр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3200" dirty="0" smtClean="0">
                <a:solidFill>
                  <a:srgbClr val="000066"/>
                </a:solidFill>
                <a:latin typeface="Arial Black" pitchFamily="34" charset="0"/>
              </a:rPr>
              <a:t>-пассив с</a:t>
            </a:r>
            <a:r>
              <a:rPr lang="tt-RU" sz="3200" b="1" dirty="0" smtClean="0">
                <a:solidFill>
                  <a:srgbClr val="000066"/>
                </a:solidFill>
                <a:latin typeface="Arial Black" pitchFamily="34" charset="0"/>
              </a:rPr>
              <a:t>ү</a:t>
            </a:r>
            <a:r>
              <a:rPr lang="tt-RU" sz="3200" dirty="0" smtClean="0">
                <a:solidFill>
                  <a:srgbClr val="000066"/>
                </a:solidFill>
                <a:latin typeface="Arial Black" pitchFamily="34" charset="0"/>
              </a:rPr>
              <a:t>зләр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3200" b="1" dirty="0" smtClean="0">
                <a:solidFill>
                  <a:srgbClr val="990000"/>
                </a:solidFill>
                <a:latin typeface="Arial Black" pitchFamily="34" charset="0"/>
              </a:rPr>
              <a:t>Кулланылыш өлкәсе ягыннан:</a:t>
            </a:r>
            <a:r>
              <a:rPr lang="tt-RU" sz="3200" dirty="0" smtClean="0">
                <a:solidFill>
                  <a:srgbClr val="000066"/>
                </a:solidFill>
                <a:latin typeface="Arial Black" pitchFamily="34" charset="0"/>
              </a:rPr>
              <a:t>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3200" dirty="0" smtClean="0">
                <a:solidFill>
                  <a:srgbClr val="000066"/>
                </a:solidFill>
                <a:latin typeface="Arial Black" pitchFamily="34" charset="0"/>
              </a:rPr>
              <a:t>-гомумхалык с</a:t>
            </a:r>
            <a:r>
              <a:rPr lang="tt-RU" sz="3200" b="1" dirty="0" smtClean="0">
                <a:solidFill>
                  <a:srgbClr val="000066"/>
                </a:solidFill>
                <a:latin typeface="Arial Black" pitchFamily="34" charset="0"/>
              </a:rPr>
              <a:t>ү</a:t>
            </a:r>
            <a:r>
              <a:rPr lang="tt-RU" sz="3200" dirty="0" smtClean="0">
                <a:solidFill>
                  <a:srgbClr val="000066"/>
                </a:solidFill>
                <a:latin typeface="Arial Black" pitchFamily="34" charset="0"/>
              </a:rPr>
              <a:t>зләре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3200" dirty="0" smtClean="0">
                <a:solidFill>
                  <a:srgbClr val="000066"/>
                </a:solidFill>
                <a:latin typeface="Arial Black" pitchFamily="34" charset="0"/>
              </a:rPr>
              <a:t>-кулланылышы чикләнгән сүзләр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3200" b="1" dirty="0" smtClean="0">
                <a:solidFill>
                  <a:srgbClr val="990000"/>
                </a:solidFill>
                <a:latin typeface="Arial Black" pitchFamily="34" charset="0"/>
              </a:rPr>
              <a:t>Килеп чыгышы ягыннан</a:t>
            </a:r>
            <a:r>
              <a:rPr lang="tt-RU" sz="3200" dirty="0" smtClean="0">
                <a:solidFill>
                  <a:srgbClr val="990000"/>
                </a:solidFill>
                <a:latin typeface="Arial Black" pitchFamily="34" charset="0"/>
              </a:rPr>
              <a:t>:</a:t>
            </a:r>
            <a:r>
              <a:rPr lang="tt-RU" sz="3200" dirty="0" smtClean="0">
                <a:solidFill>
                  <a:srgbClr val="000066"/>
                </a:solidFill>
                <a:latin typeface="Arial Black" pitchFamily="34" charset="0"/>
              </a:rPr>
              <a:t>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3200" dirty="0" smtClean="0">
                <a:solidFill>
                  <a:srgbClr val="000066"/>
                </a:solidFill>
                <a:latin typeface="Arial Black" pitchFamily="34" charset="0"/>
              </a:rPr>
              <a:t>-татар телене</a:t>
            </a:r>
            <a:r>
              <a:rPr lang="tt-RU" sz="3200" b="1" dirty="0" smtClean="0">
                <a:solidFill>
                  <a:srgbClr val="000066"/>
                </a:solidFill>
                <a:latin typeface="Arial Black" pitchFamily="34" charset="0"/>
              </a:rPr>
              <a:t>ң</a:t>
            </a:r>
            <a:r>
              <a:rPr lang="tt-RU" sz="3200" dirty="0" smtClean="0">
                <a:solidFill>
                  <a:srgbClr val="000066"/>
                </a:solidFill>
                <a:latin typeface="Arial Black" pitchFamily="34" charset="0"/>
              </a:rPr>
              <a:t> үз сүзләре 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3200" dirty="0" smtClean="0">
                <a:solidFill>
                  <a:srgbClr val="000066"/>
                </a:solidFill>
                <a:latin typeface="Arial Black" pitchFamily="34" charset="0"/>
              </a:rPr>
              <a:t>-алынмалар</a:t>
            </a:r>
            <a:endParaRPr lang="ru-RU" sz="3200" dirty="0" smtClean="0">
              <a:solidFill>
                <a:srgbClr val="000066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tt-RU" sz="4400" b="1" cap="none" dirty="0" smtClean="0">
                <a:solidFill>
                  <a:srgbClr val="990000"/>
                </a:solidFill>
                <a:latin typeface="Arial Black" pitchFamily="34" charset="0"/>
              </a:rPr>
              <a:t>ПАРЛАРДА ЭШ</a:t>
            </a:r>
            <a:endParaRPr lang="ru-RU" sz="4400" b="1" cap="none" dirty="0" smtClean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13315" name="Объект 2"/>
          <p:cNvSpPr>
            <a:spLocks noGrp="1"/>
          </p:cNvSpPr>
          <p:nvPr>
            <p:ph sz="quarter" idx="1"/>
          </p:nvPr>
        </p:nvSpPr>
        <p:spPr>
          <a:xfrm>
            <a:off x="323528" y="1643047"/>
            <a:ext cx="7467600" cy="4873625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sz="4400" b="1" smtClean="0">
                <a:solidFill>
                  <a:srgbClr val="990000"/>
                </a:solidFill>
                <a:latin typeface="Arial Black" pitchFamily="34" charset="0"/>
                <a:hlinkClick r:id="rId2" tooltip="LearningApps.org в Твиттере"/>
              </a:rPr>
              <a:t>LearningApps.org</a:t>
            </a:r>
            <a:endParaRPr lang="en-US" sz="4400" b="1" smtClean="0">
              <a:solidFill>
                <a:srgbClr val="990000"/>
              </a:solidFill>
              <a:latin typeface="Arial Black" pitchFamily="34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tt-RU" sz="2800" b="1" smtClean="0">
                <a:solidFill>
                  <a:srgbClr val="000066"/>
                </a:solidFill>
                <a:latin typeface="Arial Black" pitchFamily="34" charset="0"/>
              </a:rPr>
              <a:t>(Электрон белем бирү сайты)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tt-RU" sz="4400" b="1" smtClean="0">
                <a:solidFill>
                  <a:srgbClr val="990000"/>
                </a:solidFill>
                <a:latin typeface="Arial Black" pitchFamily="34" charset="0"/>
              </a:rPr>
              <a:t>Бирем: </a:t>
            </a:r>
            <a:r>
              <a:rPr lang="tt-RU" sz="4400" b="1" smtClean="0">
                <a:solidFill>
                  <a:srgbClr val="002060"/>
                </a:solidFill>
                <a:latin typeface="Arial Black" pitchFamily="34" charset="0"/>
              </a:rPr>
              <a:t>Лексикологик терминнарны 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tt-RU" sz="4400" b="1" smtClean="0">
                <a:solidFill>
                  <a:srgbClr val="000066"/>
                </a:solidFill>
                <a:latin typeface="Arial Black" pitchFamily="34" charset="0"/>
              </a:rPr>
              <a:t>табыгыз</a:t>
            </a:r>
            <a:r>
              <a:rPr lang="tt-RU" sz="4400" b="1" i="1" smtClean="0">
                <a:solidFill>
                  <a:srgbClr val="000066"/>
                </a:solidFill>
                <a:latin typeface="Arial Black" pitchFamily="34" charset="0"/>
              </a:rPr>
              <a:t>!</a:t>
            </a:r>
            <a:endParaRPr lang="ru-RU" sz="4400" b="1" i="1" smtClean="0">
              <a:solidFill>
                <a:srgbClr val="000066"/>
              </a:solidFill>
              <a:latin typeface="Arial Black" pitchFamily="34" charset="0"/>
            </a:endParaRPr>
          </a:p>
        </p:txBody>
      </p:sp>
      <p:pic>
        <p:nvPicPr>
          <p:cNvPr id="13316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149725"/>
            <a:ext cx="2403475" cy="240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49" t="342" r="5449" b="13948"/>
          <a:stretch>
            <a:fillRect/>
          </a:stretch>
        </p:blipFill>
        <p:spPr bwMode="auto">
          <a:xfrm>
            <a:off x="6834188" y="-242888"/>
            <a:ext cx="2309812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633412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tt-RU" sz="4400" b="1" cap="none" smtClean="0">
                <a:solidFill>
                  <a:srgbClr val="990000"/>
                </a:solidFill>
                <a:latin typeface="Arial Black" pitchFamily="34" charset="0"/>
              </a:rPr>
              <a:t>ТИКШЕРӘБЕЗ</a:t>
            </a:r>
            <a:r>
              <a:rPr lang="tt-RU" sz="4400" b="1" cap="none" smtClean="0">
                <a:solidFill>
                  <a:srgbClr val="FF6600"/>
                </a:solidFill>
                <a:latin typeface="Arial Black" pitchFamily="34" charset="0"/>
              </a:rPr>
              <a:t> </a:t>
            </a:r>
            <a:endParaRPr lang="ru-RU" sz="4400" b="1" cap="none" smtClean="0">
              <a:solidFill>
                <a:srgbClr val="FF6600"/>
              </a:solidFill>
              <a:latin typeface="Arial Black" pitchFamily="34" charset="0"/>
            </a:endParaRPr>
          </a:p>
        </p:txBody>
      </p:sp>
      <p:sp>
        <p:nvSpPr>
          <p:cNvPr id="14340" name="Объект 2"/>
          <p:cNvSpPr>
            <a:spLocks noGrp="1"/>
          </p:cNvSpPr>
          <p:nvPr>
            <p:ph sz="quarter" idx="1"/>
          </p:nvPr>
        </p:nvSpPr>
        <p:spPr>
          <a:xfrm>
            <a:off x="611188" y="1052513"/>
            <a:ext cx="8075612" cy="4929187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sz="3200" b="1" smtClean="0">
                <a:solidFill>
                  <a:srgbClr val="990000"/>
                </a:solidFill>
                <a:latin typeface="Arial Black" pitchFamily="34" charset="0"/>
              </a:rPr>
              <a:t>Лексикология</a:t>
            </a:r>
            <a:r>
              <a:rPr lang="ru-RU" sz="3200" smtClean="0">
                <a:latin typeface="Arial Black" pitchFamily="34" charset="0"/>
              </a:rPr>
              <a:t> 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- телне</a:t>
            </a:r>
            <a:r>
              <a:rPr lang="ru-RU" sz="3200" b="1" smtClean="0">
                <a:solidFill>
                  <a:srgbClr val="000066"/>
                </a:solidFill>
                <a:latin typeface="Arial Black" pitchFamily="34" charset="0"/>
              </a:rPr>
              <a:t>ң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 с</a:t>
            </a:r>
            <a:r>
              <a:rPr lang="ru-RU" sz="3200" b="1" smtClean="0">
                <a:solidFill>
                  <a:srgbClr val="000066"/>
                </a:solidFill>
                <a:latin typeface="Arial Black" pitchFamily="34" charset="0"/>
              </a:rPr>
              <a:t>ү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злек составын өйрәнә торган фән.</a:t>
            </a:r>
          </a:p>
          <a:p>
            <a:pPr marL="0" indent="0" eaLnBrk="1" fontAlgn="ctr" hangingPunct="1">
              <a:buFont typeface="Wingdings" pitchFamily="2" charset="2"/>
              <a:buNone/>
            </a:pPr>
            <a:r>
              <a:rPr lang="ru-RU" sz="3200" b="1" smtClean="0">
                <a:solidFill>
                  <a:srgbClr val="990000"/>
                </a:solidFill>
                <a:latin typeface="Arial Black" pitchFamily="34" charset="0"/>
              </a:rPr>
              <a:t>Алынмалар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-рус </a:t>
            </a:r>
            <a:r>
              <a:rPr lang="ru-RU" sz="3200" b="1" smtClean="0">
                <a:solidFill>
                  <a:srgbClr val="000066"/>
                </a:solidFill>
                <a:latin typeface="Arial Black" pitchFamily="34" charset="0"/>
              </a:rPr>
              <a:t>һә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м башка телләрдән кергән с</a:t>
            </a:r>
            <a:r>
              <a:rPr lang="ru-RU" sz="3200" b="1" smtClean="0">
                <a:solidFill>
                  <a:srgbClr val="000066"/>
                </a:solidFill>
                <a:latin typeface="Arial Black" pitchFamily="34" charset="0"/>
              </a:rPr>
              <a:t>ү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зләр .</a:t>
            </a:r>
            <a:b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</a:br>
            <a:r>
              <a:rPr lang="ru-RU" sz="3200" b="1" smtClean="0">
                <a:solidFill>
                  <a:srgbClr val="990000"/>
                </a:solidFill>
                <a:latin typeface="Arial Black" pitchFamily="34" charset="0"/>
              </a:rPr>
              <a:t>Неологизмнар</a:t>
            </a:r>
            <a:r>
              <a:rPr lang="ru-RU" sz="3200" smtClean="0">
                <a:solidFill>
                  <a:srgbClr val="C00000"/>
                </a:solidFill>
                <a:latin typeface="Arial Black" pitchFamily="34" charset="0"/>
              </a:rPr>
              <a:t> 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- я</a:t>
            </a:r>
            <a:r>
              <a:rPr lang="ru-RU" sz="3200" b="1" smtClean="0">
                <a:solidFill>
                  <a:srgbClr val="000066"/>
                </a:solidFill>
                <a:latin typeface="Arial Black" pitchFamily="34" charset="0"/>
              </a:rPr>
              <a:t>ң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а с</a:t>
            </a:r>
            <a:r>
              <a:rPr lang="ru-RU" sz="3200" b="1" smtClean="0">
                <a:solidFill>
                  <a:srgbClr val="000066"/>
                </a:solidFill>
                <a:latin typeface="Arial Black" pitchFamily="34" charset="0"/>
              </a:rPr>
              <a:t>ү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зләр.</a:t>
            </a:r>
            <a:r>
              <a:rPr lang="ru-RU" sz="3200" smtClean="0">
                <a:latin typeface="Arial Black" pitchFamily="34" charset="0"/>
              </a:rPr>
              <a:t/>
            </a:r>
            <a:br>
              <a:rPr lang="ru-RU" sz="3200" smtClean="0">
                <a:latin typeface="Arial Black" pitchFamily="34" charset="0"/>
              </a:rPr>
            </a:br>
            <a:r>
              <a:rPr lang="ru-RU" sz="3200" b="1" smtClean="0">
                <a:solidFill>
                  <a:srgbClr val="990000"/>
                </a:solidFill>
                <a:latin typeface="Arial Black" pitchFamily="34" charset="0"/>
              </a:rPr>
              <a:t>Антонимнар</a:t>
            </a:r>
            <a:r>
              <a:rPr lang="ru-RU" sz="320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3200" smtClean="0">
                <a:latin typeface="Arial Black" pitchFamily="34" charset="0"/>
              </a:rPr>
              <a:t> 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- капма- каршы</a:t>
            </a:r>
            <a:r>
              <a:rPr lang="ru-RU" sz="3200" smtClean="0">
                <a:latin typeface="Arial Black" pitchFamily="34" charset="0"/>
              </a:rPr>
              <a:t> 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м</a:t>
            </a:r>
            <a:r>
              <a:rPr lang="ru-RU" sz="3200" b="1" smtClean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гънә белдергән с</a:t>
            </a:r>
            <a:r>
              <a:rPr lang="ru-RU" sz="3200" b="1" smtClean="0">
                <a:solidFill>
                  <a:srgbClr val="000066"/>
                </a:solidFill>
                <a:latin typeface="Arial Black" pitchFamily="34" charset="0"/>
              </a:rPr>
              <a:t>ү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зл</a:t>
            </a:r>
            <a:r>
              <a:rPr lang="ru-RU" sz="3200" b="1" smtClean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р.</a:t>
            </a:r>
            <a:r>
              <a:rPr lang="ru-RU" sz="3200" smtClean="0">
                <a:latin typeface="Arial Black" pitchFamily="34" charset="0"/>
              </a:rPr>
              <a:t/>
            </a:r>
            <a:br>
              <a:rPr lang="ru-RU" sz="3200" smtClean="0">
                <a:latin typeface="Arial Black" pitchFamily="34" charset="0"/>
              </a:rPr>
            </a:br>
            <a:r>
              <a:rPr lang="ru-RU" sz="3200" b="1" smtClean="0">
                <a:solidFill>
                  <a:srgbClr val="990000"/>
                </a:solidFill>
                <a:latin typeface="Arial Black" pitchFamily="34" charset="0"/>
              </a:rPr>
              <a:t>Актив</a:t>
            </a:r>
            <a:r>
              <a:rPr lang="ru-RU" sz="3200" smtClean="0">
                <a:latin typeface="Arial Black" pitchFamily="34" charset="0"/>
              </a:rPr>
              <a:t>  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- көнд</a:t>
            </a:r>
            <a:r>
              <a:rPr lang="ru-RU" sz="3200" b="1" smtClean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лек тормышта еш кулланыла торган с</a:t>
            </a:r>
            <a:r>
              <a:rPr lang="ru-RU" sz="3200" b="1" smtClean="0">
                <a:solidFill>
                  <a:srgbClr val="000066"/>
                </a:solidFill>
                <a:latin typeface="Arial Black" pitchFamily="34" charset="0"/>
              </a:rPr>
              <a:t>ү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зл</a:t>
            </a:r>
            <a:r>
              <a:rPr lang="ru-RU" sz="3200" b="1" smtClean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р</a:t>
            </a:r>
            <a:r>
              <a:rPr lang="ru-RU" sz="3200" smtClean="0">
                <a:latin typeface="Arial Black" pitchFamily="34" charset="0"/>
              </a:rPr>
              <a:t/>
            </a:r>
            <a:br>
              <a:rPr lang="ru-RU" sz="3200" smtClean="0">
                <a:latin typeface="Arial Black" pitchFamily="34" charset="0"/>
              </a:rPr>
            </a:br>
            <a:r>
              <a:rPr lang="ru-RU" sz="3200" b="1" smtClean="0">
                <a:solidFill>
                  <a:srgbClr val="990000"/>
                </a:solidFill>
                <a:latin typeface="Arial Black" pitchFamily="34" charset="0"/>
              </a:rPr>
              <a:t>Искергән</a:t>
            </a:r>
            <a:r>
              <a:rPr lang="ru-RU" sz="3200" b="1" smtClean="0">
                <a:latin typeface="Arial Black" pitchFamily="34" charset="0"/>
              </a:rPr>
              <a:t> </a:t>
            </a:r>
            <a:r>
              <a:rPr lang="ru-RU" sz="3200" smtClean="0">
                <a:latin typeface="Arial Black" pitchFamily="34" charset="0"/>
              </a:rPr>
              <a:t> 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- кулланылыштан т</a:t>
            </a:r>
            <a:r>
              <a:rPr lang="ru-RU" sz="3200" b="1" smtClean="0">
                <a:solidFill>
                  <a:srgbClr val="000066"/>
                </a:solidFill>
                <a:latin typeface="Arial Black" pitchFamily="34" charset="0"/>
              </a:rPr>
              <a:t>ө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шеп калган с</a:t>
            </a:r>
            <a:r>
              <a:rPr lang="ru-RU" sz="3200" b="1" smtClean="0">
                <a:solidFill>
                  <a:srgbClr val="000066"/>
                </a:solidFill>
                <a:latin typeface="Arial Black" pitchFamily="34" charset="0"/>
              </a:rPr>
              <a:t>ү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зл</a:t>
            </a:r>
            <a:r>
              <a:rPr lang="ru-RU" sz="3200" b="1" smtClean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ru-RU" sz="3200" smtClean="0">
                <a:solidFill>
                  <a:srgbClr val="000066"/>
                </a:solidFill>
                <a:latin typeface="Arial Black" pitchFamily="34" charset="0"/>
              </a:rPr>
              <a:t>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713" y="188913"/>
            <a:ext cx="1579562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Заголовок 1"/>
          <p:cNvSpPr>
            <a:spLocks noGrp="1"/>
          </p:cNvSpPr>
          <p:nvPr>
            <p:ph type="title"/>
          </p:nvPr>
        </p:nvSpPr>
        <p:spPr bwMode="auto">
          <a:xfrm>
            <a:off x="395288" y="188913"/>
            <a:ext cx="7467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tt-RU" sz="4400" b="1" cap="none" smtClean="0">
                <a:solidFill>
                  <a:srgbClr val="990000"/>
                </a:solidFill>
                <a:latin typeface="Arial Black" pitchFamily="34" charset="0"/>
              </a:rPr>
              <a:t>САЙЛАП ЯЗ</a:t>
            </a:r>
            <a:endParaRPr lang="ru-RU" sz="4400" b="1" cap="none" smtClean="0">
              <a:solidFill>
                <a:srgbClr val="990000"/>
              </a:solidFill>
              <a:latin typeface="Arial Black" pitchFamily="34" charset="0"/>
            </a:endParaRPr>
          </a:p>
        </p:txBody>
      </p:sp>
      <p:sp>
        <p:nvSpPr>
          <p:cNvPr id="15364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8488" cy="4873625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tt-RU" sz="3200" smtClean="0">
                <a:solidFill>
                  <a:srgbClr val="000066"/>
                </a:solidFill>
                <a:latin typeface="Arial Black" pitchFamily="34" charset="0"/>
              </a:rPr>
              <a:t>Угыл, куцат, рәсем,диск,китап, ксерокс, айбагар, берлән, </a:t>
            </a:r>
            <a:r>
              <a:rPr lang="tt-RU" sz="3200" b="1" smtClean="0">
                <a:solidFill>
                  <a:srgbClr val="000066"/>
                </a:solidFill>
                <a:latin typeface="Arial Black" pitchFamily="34" charset="0"/>
              </a:rPr>
              <a:t>ө</a:t>
            </a:r>
            <a:r>
              <a:rPr lang="tt-RU" sz="3200" smtClean="0">
                <a:solidFill>
                  <a:srgbClr val="000066"/>
                </a:solidFill>
                <a:latin typeface="Arial Black" pitchFamily="34" charset="0"/>
              </a:rPr>
              <a:t>ст</a:t>
            </a:r>
            <a:r>
              <a:rPr lang="tt-RU" sz="3200" b="1" smtClean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3200" smtClean="0">
                <a:solidFill>
                  <a:srgbClr val="000066"/>
                </a:solidFill>
                <a:latin typeface="Arial Black" pitchFamily="34" charset="0"/>
              </a:rPr>
              <a:t>л, инвестор, мөгаллим, </a:t>
            </a:r>
            <a:r>
              <a:rPr lang="tt-RU" sz="3200" b="1" smtClean="0">
                <a:solidFill>
                  <a:srgbClr val="000066"/>
                </a:solidFill>
                <a:latin typeface="Arial Black" pitchFamily="34" charset="0"/>
              </a:rPr>
              <a:t>җ</a:t>
            </a:r>
            <a:r>
              <a:rPr lang="tt-RU" sz="3200" smtClean="0">
                <a:solidFill>
                  <a:srgbClr val="000066"/>
                </a:solidFill>
                <a:latin typeface="Arial Black" pitchFamily="34" charset="0"/>
              </a:rPr>
              <a:t>егет, к</a:t>
            </a:r>
            <a:r>
              <a:rPr lang="tt-RU" sz="3200" b="1" smtClean="0">
                <a:solidFill>
                  <a:srgbClr val="000066"/>
                </a:solidFill>
                <a:latin typeface="Arial Black" pitchFamily="34" charset="0"/>
              </a:rPr>
              <a:t>әҗә</a:t>
            </a:r>
            <a:r>
              <a:rPr lang="tt-RU" sz="3200" smtClean="0">
                <a:solidFill>
                  <a:srgbClr val="000066"/>
                </a:solidFill>
                <a:latin typeface="Arial Black" pitchFamily="34" charset="0"/>
              </a:rPr>
              <a:t>, </a:t>
            </a:r>
            <a:r>
              <a:rPr lang="tt-RU" sz="3200" b="1" smtClean="0">
                <a:solidFill>
                  <a:srgbClr val="000066"/>
                </a:solidFill>
                <a:latin typeface="Arial Black" pitchFamily="34" charset="0"/>
              </a:rPr>
              <a:t>җ</a:t>
            </a:r>
            <a:r>
              <a:rPr lang="tt-RU" sz="3200" smtClean="0">
                <a:solidFill>
                  <a:srgbClr val="000066"/>
                </a:solidFill>
                <a:latin typeface="Arial Black" pitchFamily="34" charset="0"/>
              </a:rPr>
              <a:t>анатар, </a:t>
            </a:r>
            <a:r>
              <a:rPr lang="tt-RU" sz="3200" b="1" smtClean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3200" smtClean="0">
                <a:solidFill>
                  <a:srgbClr val="000066"/>
                </a:solidFill>
                <a:latin typeface="Arial Black" pitchFamily="34" charset="0"/>
              </a:rPr>
              <a:t>п</a:t>
            </a:r>
            <a:r>
              <a:rPr lang="tt-RU" sz="3200" b="1" smtClean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3200" smtClean="0">
                <a:solidFill>
                  <a:srgbClr val="000066"/>
                </a:solidFill>
                <a:latin typeface="Arial Black" pitchFamily="34" charset="0"/>
              </a:rPr>
              <a:t>й, гакыл .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3200" b="1" i="1" smtClean="0">
                <a:solidFill>
                  <a:srgbClr val="990000"/>
                </a:solidFill>
                <a:latin typeface="Arial Black" pitchFamily="34" charset="0"/>
              </a:rPr>
              <a:t>1нче төркем</a:t>
            </a:r>
            <a:r>
              <a:rPr lang="tt-RU" sz="3200" b="1" i="1" smtClean="0">
                <a:solidFill>
                  <a:srgbClr val="000066"/>
                </a:solidFill>
                <a:latin typeface="Arial Black" pitchFamily="34" charset="0"/>
              </a:rPr>
              <a:t> </a:t>
            </a:r>
            <a:r>
              <a:rPr lang="tt-RU" sz="3200" i="1" smtClean="0">
                <a:solidFill>
                  <a:srgbClr val="000066"/>
                </a:solidFill>
                <a:latin typeface="Arial Black" pitchFamily="34" charset="0"/>
              </a:rPr>
              <a:t>- диалекталь сүзләрне;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3200" b="1" i="1" smtClean="0">
                <a:solidFill>
                  <a:srgbClr val="990000"/>
                </a:solidFill>
                <a:latin typeface="Arial Black" pitchFamily="34" charset="0"/>
              </a:rPr>
              <a:t>2 нче төркем</a:t>
            </a:r>
            <a:r>
              <a:rPr lang="tt-RU" sz="3200" b="1" i="1" smtClean="0">
                <a:solidFill>
                  <a:srgbClr val="000066"/>
                </a:solidFill>
                <a:latin typeface="Arial Black" pitchFamily="34" charset="0"/>
              </a:rPr>
              <a:t> - </a:t>
            </a:r>
            <a:r>
              <a:rPr lang="tt-RU" sz="3200" i="1" smtClean="0">
                <a:solidFill>
                  <a:srgbClr val="000066"/>
                </a:solidFill>
                <a:latin typeface="Arial Black" pitchFamily="34" charset="0"/>
              </a:rPr>
              <a:t>алынмаларны;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3200" b="1" i="1" smtClean="0">
                <a:solidFill>
                  <a:srgbClr val="990000"/>
                </a:solidFill>
                <a:latin typeface="Arial Black" pitchFamily="34" charset="0"/>
              </a:rPr>
              <a:t>3 нче төркем</a:t>
            </a:r>
            <a:r>
              <a:rPr lang="tt-RU" sz="3200" b="1" i="1" smtClean="0">
                <a:solidFill>
                  <a:srgbClr val="000066"/>
                </a:solidFill>
                <a:latin typeface="Arial Black" pitchFamily="34" charset="0"/>
              </a:rPr>
              <a:t> </a:t>
            </a:r>
            <a:r>
              <a:rPr lang="tt-RU" sz="3200" i="1" smtClean="0">
                <a:solidFill>
                  <a:srgbClr val="000066"/>
                </a:solidFill>
                <a:latin typeface="Arial Black" pitchFamily="34" charset="0"/>
              </a:rPr>
              <a:t>- неологизнарны;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tt-RU" sz="3200" b="1" i="1" smtClean="0">
                <a:solidFill>
                  <a:srgbClr val="990000"/>
                </a:solidFill>
                <a:latin typeface="Arial Black" pitchFamily="34" charset="0"/>
              </a:rPr>
              <a:t>4 нче төркем</a:t>
            </a:r>
            <a:r>
              <a:rPr lang="tt-RU" sz="3200" b="1" i="1" smtClean="0">
                <a:solidFill>
                  <a:srgbClr val="000066"/>
                </a:solidFill>
                <a:latin typeface="Arial Black" pitchFamily="34" charset="0"/>
              </a:rPr>
              <a:t> </a:t>
            </a:r>
            <a:r>
              <a:rPr lang="tt-RU" sz="3200" i="1" smtClean="0">
                <a:solidFill>
                  <a:srgbClr val="000066"/>
                </a:solidFill>
                <a:latin typeface="Arial Black" pitchFamily="34" charset="0"/>
              </a:rPr>
              <a:t>- искергән сүзләрне .</a:t>
            </a:r>
            <a:endParaRPr lang="ru-RU" sz="3200" i="1" smtClean="0">
              <a:solidFill>
                <a:srgbClr val="000066"/>
              </a:solidFill>
              <a:latin typeface="Arial Black" pitchFamily="34" charset="0"/>
            </a:endParaRPr>
          </a:p>
          <a:p>
            <a:pPr marL="0" indent="0" eaLnBrk="1" hangingPunct="1"/>
            <a:endParaRPr lang="ru-RU" sz="3200" i="1" smtClean="0">
              <a:solidFill>
                <a:srgbClr val="000066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538" y="4581525"/>
            <a:ext cx="2176462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950" y="1600200"/>
            <a:ext cx="9036050" cy="103663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t-RU" sz="3200" b="1" smtClean="0">
                <a:solidFill>
                  <a:srgbClr val="990000"/>
                </a:solidFill>
                <a:latin typeface="Arial Black" pitchFamily="34" charset="0"/>
              </a:rPr>
              <a:t>Искергән сүзләр</a:t>
            </a:r>
            <a:r>
              <a:rPr lang="tt-RU" sz="3200" smtClean="0">
                <a:solidFill>
                  <a:srgbClr val="990000"/>
                </a:solidFill>
                <a:latin typeface="Arial Black" pitchFamily="34" charset="0"/>
              </a:rPr>
              <a:t>:</a:t>
            </a:r>
            <a:r>
              <a:rPr lang="tt-RU" sz="3200" smtClean="0">
                <a:latin typeface="Arial Black" pitchFamily="34" charset="0"/>
              </a:rPr>
              <a:t> </a:t>
            </a:r>
            <a:r>
              <a:rPr lang="tt-RU" sz="3200" smtClean="0">
                <a:solidFill>
                  <a:srgbClr val="000066"/>
                </a:solidFill>
                <a:latin typeface="Arial Black" pitchFamily="34" charset="0"/>
              </a:rPr>
              <a:t>угыл, берл</a:t>
            </a:r>
            <a:r>
              <a:rPr lang="tt-RU" sz="3200" b="1" smtClean="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3200" smtClean="0">
                <a:solidFill>
                  <a:srgbClr val="000066"/>
                </a:solidFill>
                <a:latin typeface="Arial Black" pitchFamily="34" charset="0"/>
              </a:rPr>
              <a:t>н,м</a:t>
            </a:r>
            <a:r>
              <a:rPr lang="tt-RU" sz="3200" b="1" smtClean="0">
                <a:solidFill>
                  <a:srgbClr val="000066"/>
                </a:solidFill>
                <a:latin typeface="Arial Black" pitchFamily="34" charset="0"/>
              </a:rPr>
              <a:t>ө</a:t>
            </a:r>
            <a:r>
              <a:rPr lang="tt-RU" sz="3200" smtClean="0">
                <a:solidFill>
                  <a:srgbClr val="000066"/>
                </a:solidFill>
                <a:latin typeface="Arial Black" pitchFamily="34" charset="0"/>
              </a:rPr>
              <a:t>галлим , гакыл</a:t>
            </a:r>
            <a:r>
              <a:rPr lang="tt-RU" smtClean="0">
                <a:solidFill>
                  <a:srgbClr val="000066"/>
                </a:solidFill>
                <a:latin typeface="Arial Black" pitchFamily="34" charset="0"/>
              </a:rPr>
              <a:t>.</a:t>
            </a:r>
            <a:endParaRPr lang="ru-RU" smtClean="0">
              <a:solidFill>
                <a:srgbClr val="000066"/>
              </a:solidFill>
              <a:latin typeface="Arial Black" pitchFamily="34" charset="0"/>
            </a:endParaRPr>
          </a:p>
        </p:txBody>
      </p:sp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179388" y="2565400"/>
            <a:ext cx="85693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eaLnBrk="1" hangingPunct="1"/>
            <a:r>
              <a:rPr lang="tt-RU" sz="3200">
                <a:solidFill>
                  <a:srgbClr val="990000"/>
                </a:solidFill>
                <a:latin typeface="Arial Black" pitchFamily="34" charset="0"/>
              </a:rPr>
              <a:t>Диалектал</a:t>
            </a:r>
            <a:r>
              <a:rPr lang="ru-RU" sz="3200">
                <a:solidFill>
                  <a:srgbClr val="990000"/>
                </a:solidFill>
                <a:latin typeface="Arial Black" pitchFamily="34" charset="0"/>
              </a:rPr>
              <a:t>ь сүзләр :</a:t>
            </a:r>
            <a:r>
              <a:rPr lang="ru-RU" sz="3200">
                <a:latin typeface="Arial Black" pitchFamily="34" charset="0"/>
              </a:rPr>
              <a:t> </a:t>
            </a:r>
            <a:r>
              <a:rPr lang="ru-RU" sz="3200" b="0">
                <a:solidFill>
                  <a:srgbClr val="000066"/>
                </a:solidFill>
                <a:latin typeface="Arial Black" pitchFamily="34" charset="0"/>
              </a:rPr>
              <a:t>куцат, айбагар, </a:t>
            </a:r>
            <a:r>
              <a:rPr lang="tt-RU" sz="3200">
                <a:solidFill>
                  <a:srgbClr val="000066"/>
                </a:solidFill>
                <a:latin typeface="Arial Black" pitchFamily="34" charset="0"/>
              </a:rPr>
              <a:t>җ</a:t>
            </a:r>
            <a:r>
              <a:rPr lang="tt-RU" sz="3200" b="0">
                <a:solidFill>
                  <a:srgbClr val="000066"/>
                </a:solidFill>
                <a:latin typeface="Arial Black" pitchFamily="34" charset="0"/>
              </a:rPr>
              <a:t>егет, </a:t>
            </a:r>
            <a:r>
              <a:rPr lang="tt-RU" sz="320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3200" b="0">
                <a:solidFill>
                  <a:srgbClr val="000066"/>
                </a:solidFill>
                <a:latin typeface="Arial Black" pitchFamily="34" charset="0"/>
              </a:rPr>
              <a:t>п</a:t>
            </a:r>
            <a:r>
              <a:rPr lang="tt-RU" sz="320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3200" b="0">
                <a:solidFill>
                  <a:srgbClr val="000066"/>
                </a:solidFill>
                <a:latin typeface="Arial Black" pitchFamily="34" charset="0"/>
              </a:rPr>
              <a:t>й.</a:t>
            </a:r>
            <a:endParaRPr lang="ru-RU" sz="3200" b="0">
              <a:solidFill>
                <a:srgbClr val="000066"/>
              </a:solidFill>
              <a:latin typeface="Arial Black" pitchFamily="34" charset="0"/>
            </a:endParaRPr>
          </a:p>
        </p:txBody>
      </p:sp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250825" y="3676650"/>
            <a:ext cx="88931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eaLnBrk="1" hangingPunct="1"/>
            <a:r>
              <a:rPr lang="tt-RU" sz="3200">
                <a:solidFill>
                  <a:srgbClr val="990000"/>
                </a:solidFill>
                <a:latin typeface="Arial Black" pitchFamily="34" charset="0"/>
              </a:rPr>
              <a:t>Алынма сүзләр:</a:t>
            </a:r>
            <a:r>
              <a:rPr lang="tt-RU" sz="3200">
                <a:latin typeface="Arial Black" pitchFamily="34" charset="0"/>
              </a:rPr>
              <a:t> </a:t>
            </a:r>
            <a:r>
              <a:rPr lang="tt-RU" sz="3200" b="0">
                <a:solidFill>
                  <a:srgbClr val="000066"/>
                </a:solidFill>
                <a:latin typeface="Arial Black" pitchFamily="34" charset="0"/>
              </a:rPr>
              <a:t>рәсем, китап, </a:t>
            </a:r>
            <a:r>
              <a:rPr lang="tt-RU" sz="3200">
                <a:solidFill>
                  <a:srgbClr val="000066"/>
                </a:solidFill>
                <a:latin typeface="Arial Black" pitchFamily="34" charset="0"/>
              </a:rPr>
              <a:t>ө</a:t>
            </a:r>
            <a:r>
              <a:rPr lang="tt-RU" sz="3200" b="0">
                <a:solidFill>
                  <a:srgbClr val="000066"/>
                </a:solidFill>
                <a:latin typeface="Arial Black" pitchFamily="34" charset="0"/>
              </a:rPr>
              <a:t>ст</a:t>
            </a:r>
            <a:r>
              <a:rPr lang="tt-RU" sz="3200">
                <a:solidFill>
                  <a:srgbClr val="000066"/>
                </a:solidFill>
                <a:latin typeface="Arial Black" pitchFamily="34" charset="0"/>
              </a:rPr>
              <a:t>ә</a:t>
            </a:r>
            <a:r>
              <a:rPr lang="tt-RU" sz="3200" b="0">
                <a:solidFill>
                  <a:srgbClr val="000066"/>
                </a:solidFill>
                <a:latin typeface="Arial Black" pitchFamily="34" charset="0"/>
              </a:rPr>
              <a:t>л , к</a:t>
            </a:r>
            <a:r>
              <a:rPr lang="tt-RU" sz="3200">
                <a:solidFill>
                  <a:srgbClr val="000066"/>
                </a:solidFill>
                <a:latin typeface="Arial Black" pitchFamily="34" charset="0"/>
              </a:rPr>
              <a:t>әҗә</a:t>
            </a:r>
            <a:r>
              <a:rPr lang="tt-RU" sz="3200" b="0">
                <a:solidFill>
                  <a:srgbClr val="000066"/>
                </a:solidFill>
              </a:rPr>
              <a:t>.</a:t>
            </a:r>
            <a:endParaRPr lang="ru-RU" sz="3200" b="0">
              <a:solidFill>
                <a:srgbClr val="000066"/>
              </a:solidFill>
            </a:endParaRPr>
          </a:p>
        </p:txBody>
      </p:sp>
      <p:sp>
        <p:nvSpPr>
          <p:cNvPr id="16390" name="TextBox 6"/>
          <p:cNvSpPr txBox="1">
            <a:spLocks noChangeArrowheads="1"/>
          </p:cNvSpPr>
          <p:nvPr/>
        </p:nvSpPr>
        <p:spPr bwMode="auto">
          <a:xfrm>
            <a:off x="179388" y="4691063"/>
            <a:ext cx="8964612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eaLnBrk="1" hangingPunct="1"/>
            <a:r>
              <a:rPr lang="tt-RU" sz="3200">
                <a:solidFill>
                  <a:srgbClr val="990000"/>
                </a:solidFill>
                <a:latin typeface="Arial Black" pitchFamily="34" charset="0"/>
              </a:rPr>
              <a:t>Яңа сүзләр </a:t>
            </a:r>
            <a:r>
              <a:rPr lang="tt-RU" sz="3200" b="0">
                <a:solidFill>
                  <a:srgbClr val="990000"/>
                </a:solidFill>
                <a:latin typeface="Arial Black" pitchFamily="34" charset="0"/>
              </a:rPr>
              <a:t>:</a:t>
            </a:r>
            <a:r>
              <a:rPr lang="tt-RU" sz="3200" b="0">
                <a:latin typeface="Arial Black" pitchFamily="34" charset="0"/>
              </a:rPr>
              <a:t> </a:t>
            </a:r>
            <a:r>
              <a:rPr lang="tt-RU" sz="3200" b="0">
                <a:solidFill>
                  <a:srgbClr val="000066"/>
                </a:solidFill>
                <a:latin typeface="Arial Black" pitchFamily="34" charset="0"/>
              </a:rPr>
              <a:t>диск, ксерокс,инвестор , </a:t>
            </a:r>
            <a:r>
              <a:rPr lang="tt-RU" sz="3200">
                <a:solidFill>
                  <a:srgbClr val="000066"/>
                </a:solidFill>
                <a:latin typeface="Arial Black" pitchFamily="34" charset="0"/>
              </a:rPr>
              <a:t>җанатар</a:t>
            </a:r>
            <a:r>
              <a:rPr lang="tt-RU" b="0">
                <a:solidFill>
                  <a:srgbClr val="000066"/>
                </a:solidFill>
              </a:rPr>
              <a:t>.</a:t>
            </a:r>
            <a:endParaRPr lang="ru-RU" b="0">
              <a:solidFill>
                <a:srgbClr val="000066"/>
              </a:solidFill>
            </a:endParaRPr>
          </a:p>
        </p:txBody>
      </p:sp>
      <p:sp>
        <p:nvSpPr>
          <p:cNvPr id="16391" name="TextBox 5"/>
          <p:cNvSpPr txBox="1">
            <a:spLocks noChangeArrowheads="1"/>
          </p:cNvSpPr>
          <p:nvPr/>
        </p:nvSpPr>
        <p:spPr bwMode="auto">
          <a:xfrm>
            <a:off x="677863" y="620713"/>
            <a:ext cx="61928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Schoolbook" pitchFamily="18" charset="0"/>
                <a:cs typeface="Arial" charset="0"/>
              </a:defRPr>
            </a:lvl9pPr>
          </a:lstStyle>
          <a:p>
            <a:pPr eaLnBrk="1" hangingPunct="1"/>
            <a:r>
              <a:rPr lang="tt-RU" sz="4400">
                <a:solidFill>
                  <a:srgbClr val="990000"/>
                </a:solidFill>
                <a:latin typeface="Arial Black" pitchFamily="34" charset="0"/>
              </a:rPr>
              <a:t>ТИКШЕРӘБЕЗ</a:t>
            </a:r>
            <a:endParaRPr lang="ru-RU" sz="4400">
              <a:solidFill>
                <a:srgbClr val="99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6388" grpId="0"/>
      <p:bldP spid="16389" grpId="0"/>
      <p:bldP spid="1639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1009</TotalTime>
  <Words>401</Words>
  <Application>Microsoft Office PowerPoint</Application>
  <PresentationFormat>Экран (4:3)</PresentationFormat>
  <Paragraphs>93</Paragraphs>
  <Slides>16</Slides>
  <Notes>1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Презентация PowerPoint</vt:lpstr>
      <vt:lpstr>Сүзләр...</vt:lpstr>
      <vt:lpstr>Презентация PowerPoint</vt:lpstr>
      <vt:lpstr>Презентация PowerPoint</vt:lpstr>
      <vt:lpstr>ТЕЛНЕҢ СҮЗЛЕК СОСТАВЫ</vt:lpstr>
      <vt:lpstr>ПАРЛАРДА ЭШ</vt:lpstr>
      <vt:lpstr>ТИКШЕРӘБЕЗ </vt:lpstr>
      <vt:lpstr>САЙЛАП ЯЗ</vt:lpstr>
      <vt:lpstr>Презентация PowerPoint</vt:lpstr>
      <vt:lpstr>ФИЗКУЛЬТМИНУТКА</vt:lpstr>
      <vt:lpstr>ТӨРКЕМНӘРДӘ ЭШ</vt:lpstr>
      <vt:lpstr>ӨЙ ЭШЕ</vt:lpstr>
      <vt:lpstr>ТЕСТ </vt:lpstr>
      <vt:lpstr>Презентация PowerPoint</vt:lpstr>
      <vt:lpstr>РЕФЛЕКСИЯ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MASHINA</dc:creator>
  <cp:lastModifiedBy>MASHINA</cp:lastModifiedBy>
  <cp:revision>58</cp:revision>
  <dcterms:created xsi:type="dcterms:W3CDTF">2017-01-22T18:56:13Z</dcterms:created>
  <dcterms:modified xsi:type="dcterms:W3CDTF">2017-01-31T22:03:37Z</dcterms:modified>
</cp:coreProperties>
</file>